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59" r:id="rId3"/>
    <p:sldId id="260" r:id="rId4"/>
    <p:sldId id="257"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98" r:id="rId31"/>
    <p:sldId id="286" r:id="rId32"/>
    <p:sldId id="287" r:id="rId33"/>
    <p:sldId id="299" r:id="rId34"/>
    <p:sldId id="289" r:id="rId35"/>
    <p:sldId id="288" r:id="rId36"/>
    <p:sldId id="290" r:id="rId37"/>
    <p:sldId id="292" r:id="rId38"/>
    <p:sldId id="293" r:id="rId39"/>
    <p:sldId id="294" r:id="rId40"/>
    <p:sldId id="295" r:id="rId41"/>
    <p:sldId id="296" r:id="rId42"/>
    <p:sldId id="29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6" autoAdjust="0"/>
    <p:restoredTop sz="94626"/>
  </p:normalViewPr>
  <p:slideViewPr>
    <p:cSldViewPr snapToGrid="0" snapToObjects="1">
      <p:cViewPr varScale="1">
        <p:scale>
          <a:sx n="121" d="100"/>
          <a:sy n="121" d="100"/>
        </p:scale>
        <p:origin x="1728"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9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02"/>
          <c:y val="0.15178014512891799"/>
          <c:w val="0.53103555237413602"/>
          <c:h val="0.45819312059676698"/>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c:v>
                </c:pt>
                <c:pt idx="1">
                  <c:v>258</c:v>
                </c:pt>
              </c:numCache>
            </c:numRef>
          </c:val>
          <c:extLst>
            <c:ext xmlns:c16="http://schemas.microsoft.com/office/drawing/2014/chart" uri="{C3380CC4-5D6E-409C-BE32-E72D297353CC}">
              <c16:uniqueId val="{00000000-4E88-6B45-97C4-A6309AE64A66}"/>
            </c:ext>
          </c:extLst>
        </c:ser>
        <c:dLbls>
          <c:showLegendKey val="0"/>
          <c:showVal val="0"/>
          <c:showCatName val="0"/>
          <c:showSerName val="0"/>
          <c:showPercent val="0"/>
          <c:showBubbleSize val="0"/>
        </c:dLbls>
        <c:gapWidth val="150"/>
        <c:axId val="-2048738376"/>
        <c:axId val="-2050546680"/>
      </c:barChart>
      <c:catAx>
        <c:axId val="-2048738376"/>
        <c:scaling>
          <c:orientation val="minMax"/>
        </c:scaling>
        <c:delete val="0"/>
        <c:axPos val="b"/>
        <c:numFmt formatCode="General" sourceLinked="0"/>
        <c:majorTickMark val="out"/>
        <c:minorTickMark val="none"/>
        <c:tickLblPos val="nextTo"/>
        <c:txPr>
          <a:bodyPr/>
          <a:lstStyle/>
          <a:p>
            <a:pPr>
              <a:defRPr sz="1100"/>
            </a:pPr>
            <a:endParaRPr lang="en-US"/>
          </a:p>
        </c:txPr>
        <c:crossAx val="-2050546680"/>
        <c:crosses val="autoZero"/>
        <c:auto val="1"/>
        <c:lblAlgn val="ctr"/>
        <c:lblOffset val="100"/>
        <c:noMultiLvlLbl val="0"/>
      </c:catAx>
      <c:valAx>
        <c:axId val="-2050546680"/>
        <c:scaling>
          <c:orientation val="minMax"/>
        </c:scaling>
        <c:delete val="0"/>
        <c:axPos val="l"/>
        <c:numFmt formatCode="General" sourceLinked="1"/>
        <c:majorTickMark val="out"/>
        <c:minorTickMark val="none"/>
        <c:tickLblPos val="nextTo"/>
        <c:txPr>
          <a:bodyPr/>
          <a:lstStyle/>
          <a:p>
            <a:pPr>
              <a:defRPr sz="1000"/>
            </a:pPr>
            <a:endParaRPr lang="en-US"/>
          </a:p>
        </c:txPr>
        <c:crossAx val="-20487383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4/11/19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4/11/19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there</a:t>
            </a:r>
            <a:r>
              <a:rPr lang="en-US" baseline="0" dirty="0"/>
              <a:t> are two licenses if effect for this course. </a:t>
            </a:r>
          </a:p>
          <a:p>
            <a:pPr marL="628650" lvl="1" indent="-171450">
              <a:buFontTx/>
              <a:buChar char="•"/>
            </a:pPr>
            <a:r>
              <a:rPr lang="en-US" baseline="0" dirty="0"/>
              <a:t>All *content* (lectures, written materials, etc.) are made available under the Creative Commons Attribution-</a:t>
            </a:r>
            <a:r>
              <a:rPr lang="en-US" baseline="0" dirty="0" err="1"/>
              <a:t>ShareAlike</a:t>
            </a:r>
            <a:r>
              <a:rPr lang="en-US" baseline="0" dirty="0"/>
              <a:t> 4.0 International (CC BY-SA 4.0). (https://</a:t>
            </a:r>
            <a:r>
              <a:rPr lang="en-US" baseline="0" dirty="0" err="1"/>
              <a:t>creativecommons.org</a:t>
            </a:r>
            <a:r>
              <a:rPr lang="en-US" baseline="0" dirty="0"/>
              <a:t>/licenses/by-</a:t>
            </a:r>
            <a:r>
              <a:rPr lang="en-US" baseline="0" dirty="0" err="1"/>
              <a:t>sa</a:t>
            </a:r>
            <a:r>
              <a:rPr lang="en-US" baseline="0" dirty="0"/>
              <a:t>/4.0/).</a:t>
            </a:r>
          </a:p>
          <a:p>
            <a:pPr marL="628650" lvl="1" indent="-171450">
              <a:buFontTx/>
              <a:buChar char="•"/>
            </a:pPr>
            <a:r>
              <a:rPr lang="en-US" baseline="0" dirty="0"/>
              <a:t>All *code* (R scripts the website code itself) are made available under the MIT License (https://</a:t>
            </a:r>
            <a:r>
              <a:rPr lang="en-US" baseline="0" dirty="0" err="1"/>
              <a:t>opensource.org</a:t>
            </a:r>
            <a:r>
              <a:rPr lang="en-US" baseline="0" dirty="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1327211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132721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Many of these terms are often used in</a:t>
            </a:r>
          </a:p>
        </p:txBody>
      </p:sp>
      <p:sp>
        <p:nvSpPr>
          <p:cNvPr id="4" name="Slide Number Placeholder 3"/>
          <p:cNvSpPr>
            <a:spLocks noGrp="1"/>
          </p:cNvSpPr>
          <p:nvPr>
            <p:ph type="sldNum" sz="quarter" idx="10"/>
          </p:nvPr>
        </p:nvSpPr>
        <p:spPr/>
        <p:txBody>
          <a:bodyPr/>
          <a:lstStyle/>
          <a:p>
            <a:fld id="{F3901BE8-CFEC-C14E-98B3-9C1E84D35BB8}" type="slidenum">
              <a:rPr lang="en-US" smtClean="0"/>
              <a:t>17</a:t>
            </a:fld>
            <a:endParaRPr lang="en-US"/>
          </a:p>
        </p:txBody>
      </p:sp>
    </p:spTree>
    <p:extLst>
      <p:ext uri="{BB962C8B-B14F-4D97-AF65-F5344CB8AC3E}">
        <p14:creationId xmlns:p14="http://schemas.microsoft.com/office/powerpoint/2010/main" val="411194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24</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We have this problem</a:t>
            </a:r>
            <a:r>
              <a:rPr lang="en-US" baseline="0" dirty="0"/>
              <a:t> that providing current and comprehensive interpretations of the clinical significance of variants is at present a non-trivial and labor intensive task</a:t>
            </a:r>
          </a:p>
          <a:p>
            <a:pPr marL="171450" indent="-171450">
              <a:buFontTx/>
              <a:buChar char="-"/>
            </a:pPr>
            <a:r>
              <a:rPr lang="en-US" baseline="0" dirty="0"/>
              <a:t>Furthermore, many centers are currently duplicating each others efforts.  Many interpretations are currently being produced by paid curators with no provenance and no mechanism for feedback.</a:t>
            </a:r>
          </a:p>
          <a:p>
            <a:pPr marL="171450" indent="-171450">
              <a:buFontTx/>
              <a:buChar char="-"/>
            </a:pPr>
            <a:r>
              <a:rPr lang="en-US" baseline="0" dirty="0"/>
              <a:t>In the next several slides I will argue that this effort would be better placed in the public domain where duplication of efforts can be reduced.</a:t>
            </a:r>
          </a:p>
          <a:p>
            <a:pPr marL="171450" indent="-171450">
              <a:buFontTx/>
              <a:buChar char="-"/>
            </a:pPr>
            <a:endParaRPr lang="en-US" dirty="0"/>
          </a:p>
          <a:p>
            <a:pPr marL="171450" indent="-171450">
              <a:buFontTx/>
              <a:buChar char="-"/>
            </a:pPr>
            <a:r>
              <a:rPr lang="en-US" dirty="0"/>
              <a:t>Creating</a:t>
            </a:r>
            <a:r>
              <a:rPr lang="en-US" baseline="0" dirty="0"/>
              <a:t> tools and resources that help to address this critical bottleneck is a major focus of my group.</a:t>
            </a:r>
          </a:p>
          <a:p>
            <a:pPr marL="171450" indent="-171450">
              <a:buFontTx/>
              <a:buChar char="-"/>
            </a:pPr>
            <a:r>
              <a:rPr lang="en-US" baseline="0" dirty="0"/>
              <a:t>To make it a bit more concrete, we want to be able to get from raw events from genomics pipelines to a clinical report like this sample report from foundation one.</a:t>
            </a:r>
          </a:p>
          <a:p>
            <a:pPr marL="171450" indent="-171450">
              <a:buFontTx/>
              <a:buChar char="-"/>
            </a:pPr>
            <a:r>
              <a:rPr lang="en-US" baseline="0" dirty="0"/>
              <a:t>A clinician can not realistically be expected to open IGV, to pour over a circos plot, or mine through multi-tab spreadsheets or 100-slide presentations.  </a:t>
            </a:r>
          </a:p>
          <a:p>
            <a:pPr marL="171450" indent="-171450">
              <a:buFontTx/>
              <a:buChar char="-"/>
            </a:pPr>
            <a:r>
              <a:rPr lang="en-US" baseline="0" dirty="0"/>
              <a:t>To interact with the clinician we need to get from 100s of raw candidates to the handful that are the most critical and a concise, up-to-date summary of the clinical significance of each of them.</a:t>
            </a:r>
          </a:p>
          <a:p>
            <a:endParaRPr lang="en-US" dirty="0"/>
          </a:p>
          <a:p>
            <a:r>
              <a:rPr lang="en-US" dirty="0"/>
              <a:t>- The example</a:t>
            </a:r>
            <a:r>
              <a:rPr lang="en-US" baseline="0" dirty="0"/>
              <a:t> report above was obtained from the Foundation One website: http://</a:t>
            </a:r>
            <a:r>
              <a:rPr lang="en-US" baseline="0" dirty="0" err="1"/>
              <a:t>foundationone.com</a:t>
            </a:r>
            <a:r>
              <a:rPr lang="en-US" baseline="0" dirty="0"/>
              <a:t>/docs/</a:t>
            </a:r>
            <a:r>
              <a:rPr lang="en-US" baseline="0" dirty="0" err="1"/>
              <a:t>FoundationOne_how</a:t>
            </a:r>
            <a:r>
              <a:rPr lang="en-US" baseline="0" dirty="0"/>
              <a:t>-to-read-the-</a:t>
            </a:r>
            <a:r>
              <a:rPr lang="en-US" baseline="0" dirty="0" err="1"/>
              <a:t>report.pdf</a:t>
            </a:r>
            <a:r>
              <a:rPr lang="en-US" baseline="0" dirty="0"/>
              <a:t> </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38</a:t>
            </a:fld>
            <a:endParaRPr lang="en-US" dirty="0"/>
          </a:p>
        </p:txBody>
      </p:sp>
    </p:spTree>
    <p:extLst>
      <p:ext uri="{BB962C8B-B14F-4D97-AF65-F5344CB8AC3E}">
        <p14:creationId xmlns:p14="http://schemas.microsoft.com/office/powerpoint/2010/main" val="329849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So we have</a:t>
            </a:r>
            <a:r>
              <a:rPr lang="en-US" baseline="0" dirty="0"/>
              <a:t> a resource that describes the druggability of each human gene and another that aggregates the mutations that are most important to disease.</a:t>
            </a:r>
          </a:p>
          <a:p>
            <a:pPr marL="171450" indent="-171450">
              <a:buFontTx/>
              <a:buChar char="-"/>
            </a:pPr>
            <a:r>
              <a:rPr lang="en-US" baseline="0" dirty="0"/>
              <a:t>But we are still missing the clinical interpretation of individual variants.</a:t>
            </a:r>
          </a:p>
          <a:p>
            <a:pPr marL="171450" indent="-171450">
              <a:buFontTx/>
              <a:buChar char="-"/>
            </a:pPr>
            <a:r>
              <a:rPr lang="en-US" baseline="0" dirty="0"/>
              <a:t>Resources that tackle this problem are the most underdeveloped</a:t>
            </a:r>
          </a:p>
          <a:p>
            <a:pPr marL="171450" indent="-171450">
              <a:buFontTx/>
              <a:buChar char="-"/>
            </a:pPr>
            <a:r>
              <a:rPr lang="en-US" baseline="0" dirty="0"/>
              <a:t>The three existing resources that are the most relevant are MyCancerGenome, MD Andersons’ Personalized Cancer Therapy database and ClinVar.</a:t>
            </a:r>
          </a:p>
          <a:p>
            <a:pPr marL="171450" indent="-171450">
              <a:buFontTx/>
              <a:buChar char="-"/>
            </a:pPr>
            <a:r>
              <a:rPr lang="en-US" baseline="0" dirty="0"/>
              <a:t>There are also some ad hoc “databases” such as the Gene Drug Knowledge Database created by Rodrigo Dienstmann.  </a:t>
            </a:r>
          </a:p>
          <a:p>
            <a:pPr marL="171450" indent="-171450">
              <a:buFontTx/>
              <a:buChar char="-"/>
            </a:pPr>
            <a:r>
              <a:rPr lang="en-US" baseline="0" dirty="0"/>
              <a:t>We have been keeping a close eye of each these but have found each to be lacking in some critical way.</a:t>
            </a:r>
          </a:p>
          <a:p>
            <a:pPr marL="171450" indent="-171450">
              <a:buFontTx/>
              <a:buChar char="-"/>
            </a:pPr>
            <a:r>
              <a:rPr lang="en-US" baseline="0" dirty="0"/>
              <a:t>MyCancerGenome and MD Anderson PCT both have a more closed model without a crowd sourcing capability.  Neither has a publicly API.  MyCancerGenome has a licensing agreement with GenomOncology.</a:t>
            </a:r>
          </a:p>
          <a:p>
            <a:pPr marL="171450" indent="-171450">
              <a:buFontTx/>
              <a:buChar char="-"/>
            </a:pPr>
            <a:r>
              <a:rPr lang="en-US" baseline="0" dirty="0"/>
              <a:t>ClinVar appears quite focused on inherited disease and the mechanism for contributing content seems cumbersome.</a:t>
            </a:r>
          </a:p>
          <a:p>
            <a:pPr marL="171450" indent="-171450">
              <a:buFontTx/>
              <a:buChar char="-"/>
            </a:pPr>
            <a:r>
              <a:rPr lang="en-US" baseline="0" dirty="0"/>
              <a:t>The Gene Drug Knowledge database is essentially a large spreadsheet.  Difficult to maintain.</a:t>
            </a:r>
          </a:p>
          <a:p>
            <a:pPr marL="171450" indent="-171450">
              <a:buFontTx/>
              <a:buChar char="-"/>
            </a:pPr>
            <a:r>
              <a:rPr lang="en-US" baseline="0" dirty="0"/>
              <a:t>If there are other players in this area that I am missing I would be most interested in hearing about them!</a:t>
            </a:r>
          </a:p>
          <a:p>
            <a:pPr marL="171450" indent="-171450">
              <a:buFontTx/>
              <a:buChar char="-"/>
            </a:pPr>
            <a:r>
              <a:rPr lang="en-US" baseline="0" dirty="0"/>
              <a:t>Of course there are many, many cancer centers that are building their own internal databases of clinically actionable variants and some companies offering such databases as a service to these centers.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40</a:t>
            </a:fld>
            <a:endParaRPr lang="en-US" dirty="0"/>
          </a:p>
        </p:txBody>
      </p:sp>
    </p:spTree>
    <p:extLst>
      <p:ext uri="{BB962C8B-B14F-4D97-AF65-F5344CB8AC3E}">
        <p14:creationId xmlns:p14="http://schemas.microsoft.com/office/powerpoint/2010/main" val="200694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We created CIViC to fill some of the gaps that</a:t>
            </a:r>
            <a:r>
              <a:rPr lang="en-US" baseline="0" dirty="0"/>
              <a:t> we perceived in these resources.</a:t>
            </a:r>
          </a:p>
          <a:p>
            <a:pPr marL="171450" indent="-171450">
              <a:buFontTx/>
              <a:buChar char="-"/>
            </a:pPr>
            <a:r>
              <a:rPr lang="en-US" baseline="0" dirty="0"/>
              <a:t>Just like everyone else, we are faced with the challenge that the clinical relevance of variants is scattered throughout the published literature.</a:t>
            </a:r>
          </a:p>
          <a:p>
            <a:pPr marL="628650" lvl="1" indent="-171450">
              <a:buFontTx/>
              <a:buChar char="-"/>
            </a:pPr>
            <a:r>
              <a:rPr lang="en-US" baseline="0" dirty="0"/>
              <a:t>It is extremely time consuming and labor intensive to gather this information and make it fit into a formal data model</a:t>
            </a:r>
          </a:p>
          <a:p>
            <a:pPr marL="628650" lvl="1" indent="-171450">
              <a:buFontTx/>
              <a:buChar char="-"/>
            </a:pPr>
            <a:r>
              <a:rPr lang="en-US" baseline="0" dirty="0"/>
              <a:t>And yet, we are all repeating each others efforts in this regard</a:t>
            </a:r>
          </a:p>
          <a:p>
            <a:pPr marL="171450" lvl="0" indent="-171450">
              <a:buFontTx/>
              <a:buChar char="-"/>
            </a:pPr>
            <a:r>
              <a:rPr lang="en-US" baseline="0" dirty="0"/>
              <a:t>Our hope is that CIViC could act as a centralized forum for the curation, interpretation and debate over the clinical relevance of specific variants in cancer.</a:t>
            </a:r>
          </a:p>
          <a:p>
            <a:pPr marL="171450" lvl="0" indent="-171450">
              <a:buFontTx/>
              <a:buChar char="-"/>
            </a:pPr>
            <a:r>
              <a:rPr lang="en-US" baseline="0" dirty="0"/>
              <a:t>Furthermore, despite many parallel efforts, the existing resources that we are aware of do not facilitate computational access.  They have no APIs, the web resources and database schemas are not open source, and the content is not open access.</a:t>
            </a:r>
          </a:p>
          <a:p>
            <a:pPr marL="628650" lvl="1" indent="-171450">
              <a:buFontTx/>
              <a:buChar char="-"/>
            </a:pPr>
            <a:r>
              <a:rPr lang="en-US" baseline="0" dirty="0"/>
              <a:t>These limitations are not compatible with automated report generation.</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41</a:t>
            </a:fld>
            <a:endParaRPr lang="en-US" dirty="0"/>
          </a:p>
        </p:txBody>
      </p:sp>
    </p:spTree>
    <p:extLst>
      <p:ext uri="{BB962C8B-B14F-4D97-AF65-F5344CB8AC3E}">
        <p14:creationId xmlns:p14="http://schemas.microsoft.com/office/powerpoint/2010/main" val="581068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Each page of the </a:t>
            </a:r>
            <a:r>
              <a:rPr lang="en-US" dirty="0" err="1"/>
              <a:t>CIViC</a:t>
            </a:r>
            <a:r>
              <a:rPr lang="en-US" dirty="0"/>
              <a:t>-beta application (</a:t>
            </a:r>
            <a:r>
              <a:rPr lang="en-US" dirty="0" err="1"/>
              <a:t>www.civicdb.org</a:t>
            </a:r>
            <a:r>
              <a:rPr lang="en-US" dirty="0"/>
              <a:t>) contains a navigation</a:t>
            </a:r>
            <a:r>
              <a:rPr lang="en-US" baseline="0" dirty="0"/>
              <a:t> bar (A) with links to Gene/Variant Search, Activity, and Browse functions as well as links to learning materials. A gene summary page is shown here for BRAF. Exploring the site is unrestricted. However, if you sign in (B) then edit buttons (C) are activated that allow changes to be proposed at the gene, variant, or individual evidence level. Revision and comment history can be reviewed and further discussed on the “Talk pages” (D) linked to from gene, variant and evidence statements. A gene-level interpretation (E) is expert curated for each gene in </a:t>
            </a:r>
            <a:r>
              <a:rPr lang="en-US" baseline="0" dirty="0" err="1"/>
              <a:t>CIViC</a:t>
            </a:r>
            <a:r>
              <a:rPr lang="en-US" baseline="0" dirty="0"/>
              <a:t> while basic gene info (F) are automatically imported from </a:t>
            </a:r>
            <a:r>
              <a:rPr lang="en-US" baseline="0" dirty="0" err="1"/>
              <a:t>Entrez</a:t>
            </a:r>
            <a:r>
              <a:rPr lang="en-US" baseline="0" dirty="0"/>
              <a:t> Gene. Each gene has one or more variant (G) that when selected displays an expert-curated, variant-level interpretation (H) and representative transcript coordinates (I). Each variant must be supported by at least one structured evidence statement summarized in an evidence table (K). A table legend (J) explains the abbreviations and symbols used in this table. Recent user activity (L) is shown at the gene, variant and evidence statement levels. If an individual evidence statement is selected, the details and link to source for that statement are shown (M).</a:t>
            </a:r>
            <a:endParaRPr lang="en-US" dirty="0"/>
          </a:p>
          <a:p>
            <a:endParaRPr lang="en-US" dirty="0"/>
          </a:p>
        </p:txBody>
      </p:sp>
      <p:sp>
        <p:nvSpPr>
          <p:cNvPr id="4" name="Slide Number Placeholder 3"/>
          <p:cNvSpPr>
            <a:spLocks noGrp="1"/>
          </p:cNvSpPr>
          <p:nvPr>
            <p:ph type="sldNum" sz="quarter" idx="10"/>
          </p:nvPr>
        </p:nvSpPr>
        <p:spPr/>
        <p:txBody>
          <a:bodyPr/>
          <a:lstStyle/>
          <a:p>
            <a:fld id="{8302C2E8-77A1-6B43-8F1C-C55CC78CA64C}" type="slidenum">
              <a:rPr lang="en-US" smtClean="0"/>
              <a:t>42</a:t>
            </a:fld>
            <a:endParaRPr lang="en-US"/>
          </a:p>
        </p:txBody>
      </p:sp>
    </p:spTree>
    <p:extLst>
      <p:ext uri="{BB962C8B-B14F-4D97-AF65-F5344CB8AC3E}">
        <p14:creationId xmlns:p14="http://schemas.microsoft.com/office/powerpoint/2010/main" val="236967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We</a:t>
            </a:r>
            <a:r>
              <a:rPr lang="en-US" baseline="0" dirty="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This example SNV was detected</a:t>
            </a:r>
            <a:r>
              <a:rPr lang="en-US" baseline="0" dirty="0"/>
              <a:t> in an ALL case</a:t>
            </a:r>
          </a:p>
          <a:p>
            <a:pPr marL="171450" indent="-171450">
              <a:buFontTx/>
              <a:buChar char="-"/>
            </a:pPr>
            <a:r>
              <a:rPr lang="en-US" baseline="0" dirty="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a:t>We currently use four somatic SNV variant callers: </a:t>
            </a:r>
            <a:r>
              <a:rPr lang="en-US" baseline="0" dirty="0" err="1"/>
              <a:t>SomaticSniper+Samtools</a:t>
            </a:r>
            <a:r>
              <a:rPr lang="en-US" baseline="0" dirty="0"/>
              <a:t>, </a:t>
            </a:r>
            <a:r>
              <a:rPr lang="en-US" baseline="0" dirty="0" err="1"/>
              <a:t>VarScan</a:t>
            </a:r>
            <a:r>
              <a:rPr lang="en-US" baseline="0" dirty="0"/>
              <a:t>, </a:t>
            </a:r>
            <a:r>
              <a:rPr lang="en-US" baseline="0" dirty="0" err="1"/>
              <a:t>Strelka</a:t>
            </a:r>
            <a:r>
              <a:rPr lang="en-US" baseline="0" dirty="0"/>
              <a:t>, and </a:t>
            </a:r>
            <a:r>
              <a:rPr lang="en-US" baseline="0" dirty="0" err="1"/>
              <a:t>Mutect</a:t>
            </a: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7</a:t>
            </a:fld>
            <a:endParaRPr lang="en-US" dirty="0"/>
          </a:p>
        </p:txBody>
      </p:sp>
    </p:spTree>
    <p:extLst>
      <p:ext uri="{BB962C8B-B14F-4D97-AF65-F5344CB8AC3E}">
        <p14:creationId xmlns:p14="http://schemas.microsoft.com/office/powerpoint/2010/main" val="2847463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8</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Detected</a:t>
            </a:r>
            <a:r>
              <a:rPr lang="en-US" baseline="0" dirty="0"/>
              <a:t> in an ALL case.  One of the more difficult even types to predict are structural variants such as the </a:t>
            </a:r>
            <a:r>
              <a:rPr lang="en-US" baseline="0" dirty="0" err="1"/>
              <a:t>interchromosomal</a:t>
            </a:r>
            <a:r>
              <a:rPr lang="en-US" baseline="0" dirty="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a:t>We currently use a combination of </a:t>
            </a:r>
            <a:r>
              <a:rPr lang="en-US" baseline="0" dirty="0" err="1"/>
              <a:t>BreakDancer</a:t>
            </a:r>
            <a:r>
              <a:rPr lang="en-US" baseline="0" dirty="0"/>
              <a:t>, </a:t>
            </a:r>
            <a:r>
              <a:rPr lang="en-US" baseline="0" dirty="0" err="1"/>
              <a:t>SquareDancer</a:t>
            </a:r>
            <a:r>
              <a:rPr lang="en-US" baseline="0" dirty="0"/>
              <a:t>, and </a:t>
            </a:r>
            <a:r>
              <a:rPr lang="en-US" baseline="0" dirty="0" err="1"/>
              <a:t>Tigra</a:t>
            </a:r>
            <a:r>
              <a:rPr lang="en-US" baseline="0" dirty="0"/>
              <a:t>-SV in our SV pipeline.  We are in the process of incorporating lumpy-</a:t>
            </a:r>
            <a:r>
              <a:rPr lang="en-US" baseline="0" dirty="0" err="1"/>
              <a:t>sv</a:t>
            </a:r>
            <a:r>
              <a:rPr lang="en-US" baseline="0" dirty="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161677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Here we have an</a:t>
            </a:r>
            <a:r>
              <a:rPr lang="en-US" baseline="0" dirty="0"/>
              <a:t> expressed gene fusion detected by RNA-seq d</a:t>
            </a:r>
            <a:r>
              <a:rPr lang="en-US" dirty="0"/>
              <a:t>etected</a:t>
            </a:r>
            <a:r>
              <a:rPr lang="en-US" baseline="0" dirty="0"/>
              <a:t> in an ALL case. </a:t>
            </a:r>
          </a:p>
          <a:p>
            <a:pPr marL="171450" indent="-171450">
              <a:buFontTx/>
              <a:buChar char="-"/>
            </a:pPr>
            <a:r>
              <a:rPr lang="en-US" baseline="0" dirty="0"/>
              <a:t>These events are detected by mining RNA-seq alignments for cases where both encompassing (or discordant) read pairs and fusion junction spanning reads support a </a:t>
            </a:r>
            <a:r>
              <a:rPr lang="en-US" baseline="0" dirty="0" err="1"/>
              <a:t>geneA</a:t>
            </a:r>
            <a:r>
              <a:rPr lang="en-US" baseline="0" dirty="0"/>
              <a:t> to </a:t>
            </a:r>
            <a:r>
              <a:rPr lang="en-US" baseline="0" dirty="0" err="1"/>
              <a:t>geneB</a:t>
            </a:r>
            <a:r>
              <a:rPr lang="en-US" baseline="0" dirty="0"/>
              <a:t> fusion.  </a:t>
            </a:r>
          </a:p>
          <a:p>
            <a:pPr marL="171450" indent="-171450">
              <a:buFontTx/>
              <a:buChar char="-"/>
            </a:pPr>
            <a:r>
              <a:rPr lang="en-US" baseline="0" dirty="0"/>
              <a:t>As with detecting structural variants in the DNA data we know that overall we are not doing a great job of identifying these things.  The current state of software packages for these events leaves a lot to be desired.  We use </a:t>
            </a:r>
            <a:r>
              <a:rPr lang="en-US" baseline="0" dirty="0" err="1"/>
              <a:t>ChimeraScan</a:t>
            </a:r>
            <a:r>
              <a:rPr lang="en-US" baseline="0" dirty="0"/>
              <a:t> and Integrate.  But we have also evaluated </a:t>
            </a:r>
            <a:r>
              <a:rPr lang="en-US" baseline="0" dirty="0" err="1"/>
              <a:t>tophat</a:t>
            </a:r>
            <a:r>
              <a:rPr lang="en-US" baseline="0" dirty="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By integrating</a:t>
            </a:r>
            <a:r>
              <a:rPr lang="en-US" baseline="0" dirty="0"/>
              <a:t> whole genome and transcriptome data we can start to test hypothesis for the splicing or regulatory effect of variants beyond those that are predicted to result in a direct amino acid substitution.  </a:t>
            </a:r>
          </a:p>
          <a:p>
            <a:pPr marL="171450" indent="-171450">
              <a:buFontTx/>
              <a:buChar char="-"/>
            </a:pPr>
            <a:r>
              <a:rPr lang="en-US" baseline="0" dirty="0"/>
              <a:t>For example, in this AML case we found a somatic mutation near a splice donor site in a relapse tumor sample.  In the RNA-seq data for this sample we see corresponding skipping of the affected exon.  We do not see this exon skipping in other samples that lack the mutation.</a:t>
            </a:r>
          </a:p>
          <a:p>
            <a:pPr marL="171450" indent="-171450">
              <a:buFontTx/>
              <a:buChar char="-"/>
            </a:pPr>
            <a:r>
              <a:rPr lang="en-US" baseline="0" dirty="0"/>
              <a:t>We are currently working on tools to automate this type of analysis.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3336583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From an end users</a:t>
            </a:r>
            <a:r>
              <a:rPr lang="en-US" baseline="0" dirty="0"/>
              <a:t> perspective what you get out of the GMS is summarized results and visualizations that help you interpret and mining NGS data</a:t>
            </a:r>
          </a:p>
          <a:p>
            <a:pPr marL="171450" indent="-171450">
              <a:buFontTx/>
              <a:buChar char="-"/>
            </a:pPr>
            <a:r>
              <a:rPr lang="en-US" baseline="0" dirty="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dirty="0"/>
          </a:p>
        </p:txBody>
      </p:sp>
    </p:spTree>
    <p:extLst>
      <p:ext uri="{BB962C8B-B14F-4D97-AF65-F5344CB8AC3E}">
        <p14:creationId xmlns:p14="http://schemas.microsoft.com/office/powerpoint/2010/main" val="3821853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griffithlab/regtool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amtools.github.io/hts-specs/VCFv4.2.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dgidb.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pharmgkb.org/" TargetMode="External"/><Relationship Id="rId3" Type="http://schemas.openxmlformats.org/officeDocument/2006/relationships/hyperlink" Target="http://evs.gs.washington.edu/EVS/" TargetMode="External"/><Relationship Id="rId7" Type="http://schemas.openxmlformats.org/officeDocument/2006/relationships/hyperlink" Target="http://www.hgmd.cf.ac.uk/ac/index.php" TargetMode="External"/><Relationship Id="rId2" Type="http://schemas.openxmlformats.org/officeDocument/2006/relationships/hyperlink" Target="http://www.1000genomes.org/home" TargetMode="External"/><Relationship Id="rId1" Type="http://schemas.openxmlformats.org/officeDocument/2006/relationships/slideLayout" Target="../slideLayouts/slideLayout2.xml"/><Relationship Id="rId6" Type="http://schemas.openxmlformats.org/officeDocument/2006/relationships/hyperlink" Target="http://www.ncbi.nlm.nih.gov/omim" TargetMode="External"/><Relationship Id="rId11" Type="http://schemas.openxmlformats.org/officeDocument/2006/relationships/hyperlink" Target="https://gemini.readthedocs.org/en/latest/" TargetMode="External"/><Relationship Id="rId5" Type="http://schemas.openxmlformats.org/officeDocument/2006/relationships/hyperlink" Target="http://gnomad.broadinstitute.org/" TargetMode="External"/><Relationship Id="rId10" Type="http://schemas.openxmlformats.org/officeDocument/2006/relationships/hyperlink" Target="https://www.acmg.net/docs/Standards_Guidelines_for_the_Interpretation_of_Sequence_Variants.pdf" TargetMode="External"/><Relationship Id="rId4" Type="http://schemas.openxmlformats.org/officeDocument/2006/relationships/hyperlink" Target="http://exac.broadinstitute.org/" TargetMode="External"/><Relationship Id="rId9" Type="http://schemas.openxmlformats.org/officeDocument/2006/relationships/hyperlink" Target="http://www.ncbi.nlm.nih.gov/clinvar/"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2" Type="http://schemas.openxmlformats.org/officeDocument/2006/relationships/hyperlink" Target="https://www.biostars.org/p/19104/" TargetMode="External"/><Relationship Id="rId1" Type="http://schemas.openxmlformats.org/officeDocument/2006/relationships/slideLayout" Target="../slideLayouts/slideLayout2.xml"/><Relationship Id="rId4" Type="http://schemas.openxmlformats.org/officeDocument/2006/relationships/hyperlink" Target="https://github.com/griffithlab/rnaseq_tutorial/wiki/IGV-Tutoria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ecan.stjude.org/proteinpaint/TP53/"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pecan.stjude.org/proteinpaint/KRA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mutation3d.org/"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www.biostars.org/p/4573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varsome.com/" TargetMode="External"/><Relationship Id="rId3" Type="http://schemas.openxmlformats.org/officeDocument/2006/relationships/hyperlink" Target="https://www.omim.org/" TargetMode="External"/><Relationship Id="rId7" Type="http://schemas.openxmlformats.org/officeDocument/2006/relationships/hyperlink" Target="http://gnomad.broadinstitute.org/" TargetMode="External"/><Relationship Id="rId12" Type="http://schemas.openxmlformats.org/officeDocument/2006/relationships/hyperlink" Target="https://genome.ucsc.edu/" TargetMode="External"/><Relationship Id="rId2" Type="http://schemas.openxmlformats.org/officeDocument/2006/relationships/hyperlink" Target="https://gemini.readthedocs.io/en/latest/" TargetMode="External"/><Relationship Id="rId1" Type="http://schemas.openxmlformats.org/officeDocument/2006/relationships/slideLayout" Target="../slideLayouts/slideLayout2.xml"/><Relationship Id="rId6" Type="http://schemas.openxmlformats.org/officeDocument/2006/relationships/hyperlink" Target="http://exac.broadinstitute.org/" TargetMode="External"/><Relationship Id="rId11" Type="http://schemas.openxmlformats.org/officeDocument/2006/relationships/hyperlink" Target="http://www.ensembl.org/index.html" TargetMode="External"/><Relationship Id="rId5" Type="http://schemas.openxmlformats.org/officeDocument/2006/relationships/hyperlink" Target="https://www.ncbi.nlm.nih.gov/projects/SNP/" TargetMode="External"/><Relationship Id="rId10" Type="http://schemas.openxmlformats.org/officeDocument/2006/relationships/hyperlink" Target="http://myvariant.info/" TargetMode="External"/><Relationship Id="rId4" Type="http://schemas.openxmlformats.org/officeDocument/2006/relationships/hyperlink" Target="http://www.hgmd.cf.ac.uk/ac/index.php" TargetMode="External"/><Relationship Id="rId9" Type="http://schemas.openxmlformats.org/officeDocument/2006/relationships/hyperlink" Target="reg.clinicalgenome.or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cc.icgc.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tcga-data.nci.nih.gov/tcga/" TargetMode="External"/><Relationship Id="rId3" Type="http://schemas.openxmlformats.org/officeDocument/2006/relationships/hyperlink" Target="https://dcc.icgc.org/" TargetMode="External"/><Relationship Id="rId7" Type="http://schemas.openxmlformats.org/officeDocument/2006/relationships/hyperlink" Target="http://cancer.sanger.ac.uk/cosmic" TargetMode="External"/><Relationship Id="rId2" Type="http://schemas.openxmlformats.org/officeDocument/2006/relationships/hyperlink" Target="https://gdc.cancer.gov/" TargetMode="External"/><Relationship Id="rId1" Type="http://schemas.openxmlformats.org/officeDocument/2006/relationships/slideLayout" Target="../slideLayouts/slideLayout2.xml"/><Relationship Id="rId6" Type="http://schemas.openxmlformats.org/officeDocument/2006/relationships/hyperlink" Target="http://www.cbioportal.org/mutation_mapper.jsp" TargetMode="External"/><Relationship Id="rId11" Type="http://schemas.openxmlformats.org/officeDocument/2006/relationships/hyperlink" Target="https://www.biostars.org/p/102809/" TargetMode="External"/><Relationship Id="rId5" Type="http://schemas.openxmlformats.org/officeDocument/2006/relationships/hyperlink" Target="http://www.cbioportal.org/oncoprinter.jsp" TargetMode="External"/><Relationship Id="rId10" Type="http://schemas.openxmlformats.org/officeDocument/2006/relationships/hyperlink" Target="https://pecan.stjude.org/proteinpaint/" TargetMode="External"/><Relationship Id="rId4" Type="http://schemas.openxmlformats.org/officeDocument/2006/relationships/hyperlink" Target="http://www.cbioportal.org/" TargetMode="External"/><Relationship Id="rId9" Type="http://schemas.openxmlformats.org/officeDocument/2006/relationships/hyperlink" Target="https://pecan.stjude.org/hom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omia.angis.org.au/home/" TargetMode="External"/><Relationship Id="rId7" Type="http://schemas.openxmlformats.org/officeDocument/2006/relationships/hyperlink" Target="https://zfin.org/" TargetMode="External"/><Relationship Id="rId2" Type="http://schemas.openxmlformats.org/officeDocument/2006/relationships/hyperlink" Target="https://www.ebi.ac.uk/eva/" TargetMode="External"/><Relationship Id="rId1" Type="http://schemas.openxmlformats.org/officeDocument/2006/relationships/slideLayout" Target="../slideLayouts/slideLayout2.xml"/><Relationship Id="rId6" Type="http://schemas.openxmlformats.org/officeDocument/2006/relationships/hyperlink" Target="http://rgd.mcw.edu/" TargetMode="External"/><Relationship Id="rId5" Type="http://schemas.openxmlformats.org/officeDocument/2006/relationships/hyperlink" Target="http://www.informatics.jax.org/" TargetMode="External"/><Relationship Id="rId4" Type="http://schemas.openxmlformats.org/officeDocument/2006/relationships/hyperlink" Target="http://flybase.org/"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cadd.gs.washington.ed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griffithlab/GenVisR" TargetMode="External"/><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cancerhotspots.org/" TargetMode="External"/><Relationship Id="rId2" Type="http://schemas.openxmlformats.org/officeDocument/2006/relationships/hyperlink" Target="https://www.biostars.org/p/15890/"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nature.com/nmeth/journal/v13/n10/full/nmeth.4000.html" TargetMode="External"/><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ncbi.nlm.nih.gov/clinva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civic.genome.wustl.edu/home" TargetMode="External"/><Relationship Id="rId5" Type="http://schemas.openxmlformats.org/officeDocument/2006/relationships/hyperlink" Target="http://www.lovd.nl/3.0/home" TargetMode="External"/><Relationship Id="rId4" Type="http://schemas.openxmlformats.org/officeDocument/2006/relationships/hyperlink" Target="https://www.clinicalgenome.org/"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civicdb.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GenViz</a:t>
            </a:r>
            <a:r>
              <a:rPr lang="en-US" dirty="0"/>
              <a:t> Module 5:</a:t>
            </a:r>
            <a:br>
              <a:rPr lang="en-US" dirty="0"/>
            </a:br>
            <a:r>
              <a:rPr lang="en-US" dirty="0"/>
              <a:t>Variant annotation and interpretation</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a:t>Genomic Data Visualization and Interpretation</a:t>
            </a:r>
          </a:p>
          <a:p>
            <a:pPr algn="r"/>
            <a:r>
              <a:rPr lang="en-US" sz="1800" dirty="0"/>
              <a:t>April 8-12, 2019</a:t>
            </a:r>
          </a:p>
          <a:p>
            <a:pPr algn="r"/>
            <a:r>
              <a:rPr lang="en-US" sz="1800" dirty="0" err="1"/>
              <a:t>Freie</a:t>
            </a:r>
            <a:r>
              <a:rPr lang="en-US" sz="1800" dirty="0"/>
              <a:t> Universität Berlin</a:t>
            </a:r>
          </a:p>
          <a:p>
            <a:pPr algn="r"/>
            <a:endParaRPr lang="en-US" sz="1800" dirty="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92100" y="0"/>
            <a:ext cx="8851900" cy="838200"/>
          </a:xfrm>
          <a:noFill/>
        </p:spPr>
        <p:txBody>
          <a:bodyPr>
            <a:normAutofit/>
          </a:bodyPr>
          <a:lstStyle/>
          <a:p>
            <a:r>
              <a:rPr lang="en-US" sz="2400" dirty="0"/>
              <a:t>Expressed gene fusions can be identified by discordant read alignments spanning known exons from RNA-</a:t>
            </a:r>
            <a:r>
              <a:rPr lang="en-US" sz="2400" dirty="0" err="1"/>
              <a:t>seq</a:t>
            </a:r>
            <a:r>
              <a:rPr lang="en-US" sz="2400" dirty="0"/>
              <a:t> data</a:t>
            </a:r>
            <a:r>
              <a:rPr lang="en-US" sz="2400" i="1" dirty="0"/>
              <a:t> </a:t>
            </a:r>
          </a:p>
        </p:txBody>
      </p:sp>
      <p:sp>
        <p:nvSpPr>
          <p:cNvPr id="17" name="Text Box 17"/>
          <p:cNvSpPr txBox="1">
            <a:spLocks noChangeArrowheads="1"/>
          </p:cNvSpPr>
          <p:nvPr/>
        </p:nvSpPr>
        <p:spPr bwMode="auto">
          <a:xfrm>
            <a:off x="5867400" y="4676777"/>
            <a:ext cx="2667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a:latin typeface="Trebuchet MS"/>
                <a:ea typeface="ＭＳ Ｐゴシック" charset="0"/>
                <a:cs typeface="Trebuchet MS"/>
              </a:rPr>
              <a:t>EP300 (NM_001429.3)</a:t>
            </a:r>
          </a:p>
        </p:txBody>
      </p:sp>
      <p:sp>
        <p:nvSpPr>
          <p:cNvPr id="36" name="Text Box 17"/>
          <p:cNvSpPr txBox="1">
            <a:spLocks noChangeArrowheads="1"/>
          </p:cNvSpPr>
          <p:nvPr/>
        </p:nvSpPr>
        <p:spPr bwMode="auto">
          <a:xfrm>
            <a:off x="1362075" y="4676777"/>
            <a:ext cx="23622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a:latin typeface="Trebuchet MS"/>
                <a:ea typeface="ＭＳ Ｐゴシック" charset="0"/>
                <a:cs typeface="Trebuchet MS"/>
              </a:rPr>
              <a:t>ZNF384 (NM_133476.4)</a:t>
            </a:r>
          </a:p>
        </p:txBody>
      </p:sp>
      <p:sp>
        <p:nvSpPr>
          <p:cNvPr id="38" name="Text Box 9"/>
          <p:cNvSpPr txBox="1">
            <a:spLocks noChangeArrowheads="1"/>
          </p:cNvSpPr>
          <p:nvPr/>
        </p:nvSpPr>
        <p:spPr bwMode="auto">
          <a:xfrm>
            <a:off x="19050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8</a:t>
            </a:r>
          </a:p>
        </p:txBody>
      </p:sp>
      <p:sp>
        <p:nvSpPr>
          <p:cNvPr id="40" name="Text Box 9"/>
          <p:cNvSpPr txBox="1">
            <a:spLocks noChangeArrowheads="1"/>
          </p:cNvSpPr>
          <p:nvPr/>
        </p:nvSpPr>
        <p:spPr bwMode="auto">
          <a:xfrm>
            <a:off x="262572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7</a:t>
            </a:r>
          </a:p>
        </p:txBody>
      </p:sp>
      <p:sp>
        <p:nvSpPr>
          <p:cNvPr id="42" name="Text Box 9"/>
          <p:cNvSpPr txBox="1">
            <a:spLocks noChangeArrowheads="1"/>
          </p:cNvSpPr>
          <p:nvPr/>
        </p:nvSpPr>
        <p:spPr bwMode="auto">
          <a:xfrm>
            <a:off x="269875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6</a:t>
            </a:r>
          </a:p>
        </p:txBody>
      </p:sp>
      <p:sp>
        <p:nvSpPr>
          <p:cNvPr id="46" name="Text Box 9"/>
          <p:cNvSpPr txBox="1">
            <a:spLocks noChangeArrowheads="1"/>
          </p:cNvSpPr>
          <p:nvPr/>
        </p:nvSpPr>
        <p:spPr bwMode="auto">
          <a:xfrm>
            <a:off x="32004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sp>
        <p:nvSpPr>
          <p:cNvPr id="6" name="Rounded Rectangle 5"/>
          <p:cNvSpPr>
            <a:spLocks noChangeArrowheads="1"/>
          </p:cNvSpPr>
          <p:nvPr/>
        </p:nvSpPr>
        <p:spPr bwMode="auto">
          <a:xfrm>
            <a:off x="1200152"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2276477"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2124075" y="5229225"/>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5791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6248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6096000" y="5278439"/>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1133475" y="5591177"/>
            <a:ext cx="16764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a:latin typeface="Trebuchet MS"/>
                <a:ea typeface="ＭＳ Ｐゴシック" charset="0"/>
                <a:cs typeface="Trebuchet MS"/>
              </a:rPr>
              <a:t>12p13.31</a:t>
            </a:r>
          </a:p>
        </p:txBody>
      </p:sp>
      <p:sp>
        <p:nvSpPr>
          <p:cNvPr id="56" name="Text Box 17"/>
          <p:cNvSpPr txBox="1">
            <a:spLocks noChangeArrowheads="1"/>
          </p:cNvSpPr>
          <p:nvPr/>
        </p:nvSpPr>
        <p:spPr bwMode="auto">
          <a:xfrm>
            <a:off x="6096000" y="5578477"/>
            <a:ext cx="16764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a:latin typeface="Trebuchet MS"/>
                <a:ea typeface="ＭＳ Ｐゴシック" charset="0"/>
                <a:cs typeface="Trebuchet MS"/>
              </a:rPr>
              <a:t>22q13.2</a:t>
            </a:r>
          </a:p>
        </p:txBody>
      </p:sp>
      <p:sp>
        <p:nvSpPr>
          <p:cNvPr id="12324" name="Rectangle 48"/>
          <p:cNvSpPr>
            <a:spLocks noChangeArrowheads="1"/>
          </p:cNvSpPr>
          <p:nvPr/>
        </p:nvSpPr>
        <p:spPr bwMode="auto">
          <a:xfrm>
            <a:off x="1362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533400"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1447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5105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6705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6629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3733800" y="1066801"/>
            <a:ext cx="1676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baseline="0" dirty="0">
                <a:latin typeface="Trebuchet MS"/>
                <a:ea typeface="ＭＳ Ｐゴシック" charset="0"/>
                <a:cs typeface="Trebuchet MS"/>
              </a:rPr>
              <a:t>EP300-ZNF384</a:t>
            </a:r>
            <a:endParaRPr lang="en-US" sz="1200" b="1" i="1" baseline="0" dirty="0">
              <a:latin typeface="Trebuchet MS"/>
              <a:ea typeface="ＭＳ Ｐゴシック" charset="0"/>
              <a:cs typeface="Trebuchet MS"/>
            </a:endParaRPr>
          </a:p>
        </p:txBody>
      </p:sp>
      <p:cxnSp>
        <p:nvCxnSpPr>
          <p:cNvPr id="129" name="Straight Connector 128"/>
          <p:cNvCxnSpPr/>
          <p:nvPr/>
        </p:nvCxnSpPr>
        <p:spPr bwMode="auto">
          <a:xfrm>
            <a:off x="457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1752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2" name="Chevron 141"/>
          <p:cNvSpPr/>
          <p:nvPr/>
        </p:nvSpPr>
        <p:spPr bwMode="auto">
          <a:xfrm rot="10800000">
            <a:off x="24828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4" name="Chevron 143"/>
          <p:cNvSpPr/>
          <p:nvPr/>
        </p:nvSpPr>
        <p:spPr bwMode="auto">
          <a:xfrm rot="10800000">
            <a:off x="3743326"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6" name="Chevron 145"/>
          <p:cNvSpPr/>
          <p:nvPr/>
        </p:nvSpPr>
        <p:spPr bwMode="auto">
          <a:xfrm rot="10800000">
            <a:off x="3895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62" name="Chevron 161"/>
          <p:cNvSpPr/>
          <p:nvPr/>
        </p:nvSpPr>
        <p:spPr bwMode="auto">
          <a:xfrm rot="10800000">
            <a:off x="3048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95" name="Text Box 9"/>
          <p:cNvSpPr txBox="1">
            <a:spLocks noChangeArrowheads="1"/>
          </p:cNvSpPr>
          <p:nvPr/>
        </p:nvSpPr>
        <p:spPr bwMode="auto">
          <a:xfrm>
            <a:off x="64008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8</a:t>
            </a:r>
          </a:p>
        </p:txBody>
      </p:sp>
      <p:sp>
        <p:nvSpPr>
          <p:cNvPr id="196" name="Text Box 9"/>
          <p:cNvSpPr txBox="1">
            <a:spLocks noChangeArrowheads="1"/>
          </p:cNvSpPr>
          <p:nvPr/>
        </p:nvSpPr>
        <p:spPr bwMode="auto">
          <a:xfrm>
            <a:off x="712152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7</a:t>
            </a:r>
          </a:p>
        </p:txBody>
      </p:sp>
      <p:sp>
        <p:nvSpPr>
          <p:cNvPr id="197" name="Text Box 9"/>
          <p:cNvSpPr txBox="1">
            <a:spLocks noChangeArrowheads="1"/>
          </p:cNvSpPr>
          <p:nvPr/>
        </p:nvSpPr>
        <p:spPr bwMode="auto">
          <a:xfrm>
            <a:off x="719455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6</a:t>
            </a:r>
          </a:p>
        </p:txBody>
      </p:sp>
      <p:sp>
        <p:nvSpPr>
          <p:cNvPr id="198" name="Text Box 9"/>
          <p:cNvSpPr txBox="1">
            <a:spLocks noChangeArrowheads="1"/>
          </p:cNvSpPr>
          <p:nvPr/>
        </p:nvSpPr>
        <p:spPr bwMode="auto">
          <a:xfrm>
            <a:off x="791527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cxnSp>
        <p:nvCxnSpPr>
          <p:cNvPr id="199" name="Straight Connector 198"/>
          <p:cNvCxnSpPr/>
          <p:nvPr/>
        </p:nvCxnSpPr>
        <p:spPr bwMode="auto">
          <a:xfrm>
            <a:off x="5105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6172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6" name="Chevron 205"/>
          <p:cNvSpPr/>
          <p:nvPr/>
        </p:nvSpPr>
        <p:spPr bwMode="auto">
          <a:xfrm>
            <a:off x="632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7" name="Chevron 206"/>
          <p:cNvSpPr/>
          <p:nvPr/>
        </p:nvSpPr>
        <p:spPr bwMode="auto">
          <a:xfrm rot="10800000">
            <a:off x="69786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8" name="Chevron 207"/>
          <p:cNvSpPr/>
          <p:nvPr/>
        </p:nvSpPr>
        <p:spPr bwMode="auto">
          <a:xfrm>
            <a:off x="7848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9" name="Chevron 208"/>
          <p:cNvSpPr/>
          <p:nvPr/>
        </p:nvSpPr>
        <p:spPr bwMode="auto">
          <a:xfrm rot="10800000">
            <a:off x="8458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11" name="Chevron 210"/>
          <p:cNvSpPr/>
          <p:nvPr/>
        </p:nvSpPr>
        <p:spPr bwMode="auto">
          <a:xfrm rot="21442005">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0" name="Text Box 9"/>
          <p:cNvSpPr txBox="1">
            <a:spLocks noChangeArrowheads="1"/>
          </p:cNvSpPr>
          <p:nvPr/>
        </p:nvSpPr>
        <p:spPr bwMode="auto">
          <a:xfrm>
            <a:off x="2286000" y="3733800"/>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1" name="Rectangle 8"/>
          <p:cNvSpPr>
            <a:spLocks noChangeArrowheads="1"/>
          </p:cNvSpPr>
          <p:nvPr/>
        </p:nvSpPr>
        <p:spPr bwMode="auto">
          <a:xfrm>
            <a:off x="1981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2" name="Text Box 9"/>
          <p:cNvSpPr txBox="1">
            <a:spLocks noChangeArrowheads="1"/>
          </p:cNvSpPr>
          <p:nvPr/>
        </p:nvSpPr>
        <p:spPr bwMode="auto">
          <a:xfrm>
            <a:off x="2133600" y="4309646"/>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3" name="Rectangle 8"/>
          <p:cNvSpPr>
            <a:spLocks noChangeArrowheads="1"/>
          </p:cNvSpPr>
          <p:nvPr/>
        </p:nvSpPr>
        <p:spPr bwMode="auto">
          <a:xfrm>
            <a:off x="3276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4" name="Text Box 9"/>
          <p:cNvSpPr txBox="1">
            <a:spLocks noChangeArrowheads="1"/>
          </p:cNvSpPr>
          <p:nvPr/>
        </p:nvSpPr>
        <p:spPr bwMode="auto">
          <a:xfrm>
            <a:off x="3429000" y="4309646"/>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235" name="Chevron 234"/>
          <p:cNvSpPr/>
          <p:nvPr/>
        </p:nvSpPr>
        <p:spPr bwMode="auto">
          <a:xfrm rot="10800000">
            <a:off x="4267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8" name="Chevron 237"/>
          <p:cNvSpPr/>
          <p:nvPr/>
        </p:nvSpPr>
        <p:spPr bwMode="auto">
          <a:xfrm rot="10800000">
            <a:off x="533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9" name="Rectangle 8"/>
          <p:cNvSpPr>
            <a:spLocks noChangeArrowheads="1"/>
          </p:cNvSpPr>
          <p:nvPr/>
        </p:nvSpPr>
        <p:spPr bwMode="auto">
          <a:xfrm>
            <a:off x="685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0" name="Text Box 9"/>
          <p:cNvSpPr txBox="1">
            <a:spLocks noChangeArrowheads="1"/>
          </p:cNvSpPr>
          <p:nvPr/>
        </p:nvSpPr>
        <p:spPr bwMode="auto">
          <a:xfrm>
            <a:off x="838200" y="4309646"/>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44" name="Text Box 9"/>
          <p:cNvSpPr txBox="1">
            <a:spLocks noChangeArrowheads="1"/>
          </p:cNvSpPr>
          <p:nvPr/>
        </p:nvSpPr>
        <p:spPr bwMode="auto">
          <a:xfrm>
            <a:off x="5257800" y="4114800"/>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5" name="Rectangle 8"/>
          <p:cNvSpPr>
            <a:spLocks noChangeArrowheads="1"/>
          </p:cNvSpPr>
          <p:nvPr/>
        </p:nvSpPr>
        <p:spPr bwMode="auto">
          <a:xfrm>
            <a:off x="533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6" name="Text Box 9"/>
          <p:cNvSpPr txBox="1">
            <a:spLocks noChangeArrowheads="1"/>
          </p:cNvSpPr>
          <p:nvPr/>
        </p:nvSpPr>
        <p:spPr bwMode="auto">
          <a:xfrm>
            <a:off x="5486400" y="4309646"/>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7" name="Text Box 9"/>
          <p:cNvSpPr txBox="1">
            <a:spLocks noChangeArrowheads="1"/>
          </p:cNvSpPr>
          <p:nvPr/>
        </p:nvSpPr>
        <p:spPr bwMode="auto">
          <a:xfrm>
            <a:off x="6477000" y="4114800"/>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8" name="Rectangle 8"/>
          <p:cNvSpPr>
            <a:spLocks noChangeArrowheads="1"/>
          </p:cNvSpPr>
          <p:nvPr/>
        </p:nvSpPr>
        <p:spPr bwMode="auto">
          <a:xfrm>
            <a:off x="6477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9" name="Text Box 9"/>
          <p:cNvSpPr txBox="1">
            <a:spLocks noChangeArrowheads="1"/>
          </p:cNvSpPr>
          <p:nvPr/>
        </p:nvSpPr>
        <p:spPr bwMode="auto">
          <a:xfrm>
            <a:off x="6629400" y="4309646"/>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50" name="Text Box 9"/>
          <p:cNvSpPr txBox="1">
            <a:spLocks noChangeArrowheads="1"/>
          </p:cNvSpPr>
          <p:nvPr/>
        </p:nvSpPr>
        <p:spPr bwMode="auto">
          <a:xfrm>
            <a:off x="7620000" y="4114800"/>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51" name="Rectangle 8"/>
          <p:cNvSpPr>
            <a:spLocks noChangeArrowheads="1"/>
          </p:cNvSpPr>
          <p:nvPr/>
        </p:nvSpPr>
        <p:spPr bwMode="auto">
          <a:xfrm>
            <a:off x="7620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52" name="Text Box 9"/>
          <p:cNvSpPr txBox="1">
            <a:spLocks noChangeArrowheads="1"/>
          </p:cNvSpPr>
          <p:nvPr/>
        </p:nvSpPr>
        <p:spPr bwMode="auto">
          <a:xfrm>
            <a:off x="7772400" y="4309646"/>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9</a:t>
            </a:r>
            <a:endParaRPr lang="en-US" sz="1400" b="1" baseline="0" dirty="0">
              <a:solidFill>
                <a:schemeClr val="bg1"/>
              </a:solidFill>
              <a:latin typeface="Trebuchet MS" pitchFamily="34" charset="0"/>
            </a:endParaRPr>
          </a:p>
        </p:txBody>
      </p:sp>
      <p:sp>
        <p:nvSpPr>
          <p:cNvPr id="253" name="Chevron 252"/>
          <p:cNvSpPr/>
          <p:nvPr/>
        </p:nvSpPr>
        <p:spPr bwMode="auto">
          <a:xfrm>
            <a:off x="7467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4" name="Chevron 253"/>
          <p:cNvSpPr/>
          <p:nvPr/>
        </p:nvSpPr>
        <p:spPr bwMode="auto">
          <a:xfrm>
            <a:off x="518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5" name="Chevron 254"/>
          <p:cNvSpPr/>
          <p:nvPr/>
        </p:nvSpPr>
        <p:spPr bwMode="auto">
          <a:xfrm>
            <a:off x="8610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65" name="Rectangle 8"/>
          <p:cNvSpPr>
            <a:spLocks noChangeArrowheads="1"/>
          </p:cNvSpPr>
          <p:nvPr/>
        </p:nvSpPr>
        <p:spPr bwMode="auto">
          <a:xfrm>
            <a:off x="3505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66" name="Text Box 9"/>
          <p:cNvSpPr txBox="1">
            <a:spLocks noChangeArrowheads="1"/>
          </p:cNvSpPr>
          <p:nvPr/>
        </p:nvSpPr>
        <p:spPr bwMode="auto">
          <a:xfrm>
            <a:off x="3657600" y="2895600"/>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78" name="Rectangle 8"/>
          <p:cNvSpPr>
            <a:spLocks noChangeArrowheads="1"/>
          </p:cNvSpPr>
          <p:nvPr/>
        </p:nvSpPr>
        <p:spPr bwMode="auto">
          <a:xfrm>
            <a:off x="4419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79" name="Text Box 9"/>
          <p:cNvSpPr txBox="1">
            <a:spLocks noChangeArrowheads="1"/>
          </p:cNvSpPr>
          <p:nvPr/>
        </p:nvSpPr>
        <p:spPr bwMode="auto">
          <a:xfrm>
            <a:off x="4572000" y="2895600"/>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8</a:t>
            </a:r>
            <a:endParaRPr lang="en-US" sz="1400" b="1" baseline="0" dirty="0">
              <a:solidFill>
                <a:schemeClr val="bg1"/>
              </a:solidFill>
              <a:latin typeface="Trebuchet MS" pitchFamily="34" charset="0"/>
            </a:endParaRPr>
          </a:p>
        </p:txBody>
      </p:sp>
      <p:cxnSp>
        <p:nvCxnSpPr>
          <p:cNvPr id="281" name="Straight Connector 280"/>
          <p:cNvCxnSpPr/>
          <p:nvPr/>
        </p:nvCxnSpPr>
        <p:spPr bwMode="auto">
          <a:xfrm flipV="1">
            <a:off x="1981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2895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4419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5334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4191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4419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4267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4419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3505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3810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3657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3962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4343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4419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3733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4038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4343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4419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4953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4648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4343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4419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3733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4038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4495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4572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3886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4191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4572000" y="1783080"/>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4648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3962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4267200" y="1805939"/>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4800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4876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3962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4267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4572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4648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4038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4343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4724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4800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4038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4343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4191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4419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4800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4495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4267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4419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4876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4572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4343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4419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5029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4648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87" name="Chart 386"/>
          <p:cNvGraphicFramePr/>
          <p:nvPr>
            <p:extLst>
              <p:ext uri="{D42A27DB-BD31-4B8C-83A1-F6EECF244321}">
                <p14:modId xmlns:p14="http://schemas.microsoft.com/office/powerpoint/2010/main" val="2472953538"/>
              </p:ext>
            </p:extLst>
          </p:nvPr>
        </p:nvGraphicFramePr>
        <p:xfrm>
          <a:off x="533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5486402" y="1551802"/>
            <a:ext cx="1454845" cy="276999"/>
          </a:xfrm>
          <a:prstGeom prst="rect">
            <a:avLst/>
          </a:prstGeom>
          <a:noFill/>
        </p:spPr>
        <p:txBody>
          <a:bodyPr wrap="none" rtlCol="0">
            <a:spAutoFit/>
          </a:bodyPr>
          <a:lstStyle/>
          <a:p>
            <a:r>
              <a:rPr lang="en-US" sz="1200" baseline="0" dirty="0">
                <a:latin typeface="Trebuchet MS"/>
                <a:cs typeface="Trebuchet MS"/>
              </a:rPr>
              <a:t>Encompassing (70)</a:t>
            </a:r>
          </a:p>
        </p:txBody>
      </p:sp>
      <p:sp>
        <p:nvSpPr>
          <p:cNvPr id="124" name="TextBox 123"/>
          <p:cNvSpPr txBox="1"/>
          <p:nvPr/>
        </p:nvSpPr>
        <p:spPr>
          <a:xfrm>
            <a:off x="5486400" y="2133602"/>
            <a:ext cx="1200118" cy="276999"/>
          </a:xfrm>
          <a:prstGeom prst="rect">
            <a:avLst/>
          </a:prstGeom>
          <a:noFill/>
        </p:spPr>
        <p:txBody>
          <a:bodyPr wrap="none" rtlCol="0">
            <a:spAutoFit/>
          </a:bodyPr>
          <a:lstStyle/>
          <a:p>
            <a:r>
              <a:rPr lang="en-US" sz="1200" baseline="0" dirty="0">
                <a:latin typeface="Trebuchet MS"/>
                <a:cs typeface="Trebuchet MS"/>
              </a:rPr>
              <a:t>Spanning (258)</a:t>
            </a:r>
          </a:p>
        </p:txBody>
      </p:sp>
      <p:sp>
        <p:nvSpPr>
          <p:cNvPr id="125" name="TextBox 124"/>
          <p:cNvSpPr txBox="1"/>
          <p:nvPr/>
        </p:nvSpPr>
        <p:spPr>
          <a:xfrm>
            <a:off x="7074645" y="1682807"/>
            <a:ext cx="1763226" cy="646331"/>
          </a:xfrm>
          <a:prstGeom prst="rect">
            <a:avLst/>
          </a:prstGeom>
          <a:noFill/>
        </p:spPr>
        <p:txBody>
          <a:bodyPr wrap="square" rtlCol="0">
            <a:spAutoFit/>
          </a:bodyPr>
          <a:lstStyle/>
          <a:p>
            <a:r>
              <a:rPr lang="en-US" b="1" dirty="0"/>
              <a:t>RNA-</a:t>
            </a:r>
            <a:r>
              <a:rPr lang="en-US" b="1" dirty="0" err="1"/>
              <a:t>seq</a:t>
            </a:r>
            <a:r>
              <a:rPr lang="en-US" b="1" dirty="0"/>
              <a:t> read support</a:t>
            </a:r>
          </a:p>
        </p:txBody>
      </p:sp>
      <p:sp>
        <p:nvSpPr>
          <p:cNvPr id="2" name="TextBox 1"/>
          <p:cNvSpPr txBox="1"/>
          <p:nvPr/>
        </p:nvSpPr>
        <p:spPr>
          <a:xfrm>
            <a:off x="7164227" y="5347644"/>
            <a:ext cx="1746916" cy="461665"/>
          </a:xfrm>
          <a:prstGeom prst="rect">
            <a:avLst/>
          </a:prstGeom>
          <a:noFill/>
        </p:spPr>
        <p:txBody>
          <a:bodyPr wrap="square" rtlCol="0">
            <a:spAutoFit/>
          </a:bodyPr>
          <a:lstStyle/>
          <a:p>
            <a:r>
              <a:rPr lang="en-US" sz="1200" b="1" dirty="0"/>
              <a:t>Slide from Chris Maher and Jin Zhang</a:t>
            </a:r>
          </a:p>
        </p:txBody>
      </p:sp>
      <p:sp>
        <p:nvSpPr>
          <p:cNvPr id="3" name="TextBox 2"/>
          <p:cNvSpPr txBox="1"/>
          <p:nvPr/>
        </p:nvSpPr>
        <p:spPr>
          <a:xfrm>
            <a:off x="495301" y="6146160"/>
            <a:ext cx="7848601" cy="369332"/>
          </a:xfrm>
          <a:prstGeom prst="rect">
            <a:avLst/>
          </a:prstGeom>
          <a:noFill/>
        </p:spPr>
        <p:txBody>
          <a:bodyPr wrap="square" rtlCol="0">
            <a:spAutoFit/>
          </a:bodyPr>
          <a:lstStyle/>
          <a:p>
            <a:r>
              <a:rPr lang="en-US" dirty="0"/>
              <a:t>Exons 1-8 of EP300 fused to exons 7-10 of ZNF384 in head-to-tail fashion. </a:t>
            </a:r>
          </a:p>
        </p:txBody>
      </p:sp>
    </p:spTree>
    <p:extLst>
      <p:ext uri="{BB962C8B-B14F-4D97-AF65-F5344CB8AC3E}">
        <p14:creationId xmlns:p14="http://schemas.microsoft.com/office/powerpoint/2010/main" val="2643376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RNA-seq can also reveal the splicing consequence of somatic mutations detected in WGS</a:t>
            </a:r>
          </a:p>
        </p:txBody>
      </p:sp>
      <p:pic>
        <p:nvPicPr>
          <p:cNvPr id="6" name="Content Placeholder 5" descr="FOXP1_and_GGA2_Panel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90" r="262" b="63832"/>
          <a:stretch/>
        </p:blipFill>
        <p:spPr>
          <a:xfrm>
            <a:off x="220014" y="1026584"/>
            <a:ext cx="8793725" cy="3005667"/>
          </a:xfrm>
        </p:spPr>
      </p:pic>
      <p:cxnSp>
        <p:nvCxnSpPr>
          <p:cNvPr id="4" name="Straight Arrow Connector 3"/>
          <p:cNvCxnSpPr/>
          <p:nvPr/>
        </p:nvCxnSpPr>
        <p:spPr>
          <a:xfrm flipV="1">
            <a:off x="5177713" y="3950959"/>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090170" y="4724400"/>
            <a:ext cx="2252014" cy="369332"/>
          </a:xfrm>
          <a:prstGeom prst="rect">
            <a:avLst/>
          </a:prstGeom>
          <a:noFill/>
        </p:spPr>
        <p:txBody>
          <a:bodyPr wrap="none" rtlCol="0">
            <a:spAutoFit/>
          </a:bodyPr>
          <a:lstStyle/>
          <a:p>
            <a:r>
              <a:rPr lang="en-US" dirty="0"/>
              <a:t>Splice site mutation</a:t>
            </a:r>
          </a:p>
        </p:txBody>
      </p:sp>
      <p:cxnSp>
        <p:nvCxnSpPr>
          <p:cNvPr id="7" name="Straight Arrow Connector 6"/>
          <p:cNvCxnSpPr/>
          <p:nvPr/>
        </p:nvCxnSpPr>
        <p:spPr>
          <a:xfrm flipV="1">
            <a:off x="2819400" y="1905000"/>
            <a:ext cx="0" cy="342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2186" y="5384677"/>
            <a:ext cx="5842991" cy="369332"/>
          </a:xfrm>
          <a:prstGeom prst="rect">
            <a:avLst/>
          </a:prstGeom>
          <a:noFill/>
        </p:spPr>
        <p:txBody>
          <a:bodyPr wrap="none" rtlCol="0">
            <a:spAutoFit/>
          </a:bodyPr>
          <a:lstStyle/>
          <a:p>
            <a:r>
              <a:rPr lang="en-US" dirty="0"/>
              <a:t>Read alignments support the skipping of affected exon</a:t>
            </a:r>
          </a:p>
        </p:txBody>
      </p:sp>
      <p:sp>
        <p:nvSpPr>
          <p:cNvPr id="3" name="TextBox 2"/>
          <p:cNvSpPr txBox="1"/>
          <p:nvPr/>
        </p:nvSpPr>
        <p:spPr>
          <a:xfrm>
            <a:off x="381002" y="6248400"/>
            <a:ext cx="6899883" cy="369332"/>
          </a:xfrm>
          <a:prstGeom prst="rect">
            <a:avLst/>
          </a:prstGeom>
          <a:noFill/>
        </p:spPr>
        <p:txBody>
          <a:bodyPr wrap="none" rtlCol="0">
            <a:spAutoFit/>
          </a:bodyPr>
          <a:lstStyle/>
          <a:p>
            <a:r>
              <a:rPr lang="en-US" dirty="0"/>
              <a:t>We created ‘</a:t>
            </a:r>
            <a:r>
              <a:rPr lang="en-US" dirty="0" err="1">
                <a:hlinkClick r:id="rId4"/>
              </a:rPr>
              <a:t>RegTools</a:t>
            </a:r>
            <a:r>
              <a:rPr lang="en-US" dirty="0"/>
              <a:t>’ to help characterize these kinds of events </a:t>
            </a:r>
          </a:p>
        </p:txBody>
      </p:sp>
    </p:spTree>
    <p:extLst>
      <p:ext uri="{BB962C8B-B14F-4D97-AF65-F5344CB8AC3E}">
        <p14:creationId xmlns:p14="http://schemas.microsoft.com/office/powerpoint/2010/main" val="3835551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451"/>
            <a:ext cx="8839200" cy="761999"/>
          </a:xfrm>
        </p:spPr>
        <p:txBody>
          <a:bodyPr>
            <a:noAutofit/>
          </a:bodyPr>
          <a:lstStyle/>
          <a:p>
            <a:r>
              <a:rPr lang="en-US" sz="2400" dirty="0"/>
              <a:t>Tumor genome analysis will typically reveal dozens to thousands of alterations of multiple types</a:t>
            </a:r>
          </a:p>
        </p:txBody>
      </p:sp>
      <p:pic>
        <p:nvPicPr>
          <p:cNvPr id="7"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226787" y="880381"/>
            <a:ext cx="8636001" cy="5120723"/>
          </a:xfrm>
        </p:spPr>
      </p:pic>
      <p:sp>
        <p:nvSpPr>
          <p:cNvPr id="3" name="TextBox 2"/>
          <p:cNvSpPr txBox="1"/>
          <p:nvPr/>
        </p:nvSpPr>
        <p:spPr>
          <a:xfrm>
            <a:off x="5798636" y="892772"/>
            <a:ext cx="699643" cy="369332"/>
          </a:xfrm>
          <a:prstGeom prst="rect">
            <a:avLst/>
          </a:prstGeom>
          <a:noFill/>
        </p:spPr>
        <p:txBody>
          <a:bodyPr wrap="none" rtlCol="0">
            <a:spAutoFit/>
          </a:bodyPr>
          <a:lstStyle/>
          <a:p>
            <a:r>
              <a:rPr lang="en-US" b="1" dirty="0"/>
              <a:t>SNVs</a:t>
            </a:r>
          </a:p>
        </p:txBody>
      </p:sp>
      <p:sp>
        <p:nvSpPr>
          <p:cNvPr id="10" name="TextBox 9"/>
          <p:cNvSpPr txBox="1"/>
          <p:nvPr/>
        </p:nvSpPr>
        <p:spPr>
          <a:xfrm>
            <a:off x="7871522" y="2042587"/>
            <a:ext cx="819342" cy="369332"/>
          </a:xfrm>
          <a:prstGeom prst="rect">
            <a:avLst/>
          </a:prstGeom>
          <a:noFill/>
        </p:spPr>
        <p:txBody>
          <a:bodyPr wrap="none" rtlCol="0">
            <a:spAutoFit/>
          </a:bodyPr>
          <a:lstStyle/>
          <a:p>
            <a:r>
              <a:rPr lang="en-US" b="1" dirty="0"/>
              <a:t>Indels</a:t>
            </a:r>
          </a:p>
        </p:txBody>
      </p:sp>
      <p:sp>
        <p:nvSpPr>
          <p:cNvPr id="11" name="TextBox 10"/>
          <p:cNvSpPr txBox="1"/>
          <p:nvPr/>
        </p:nvSpPr>
        <p:spPr>
          <a:xfrm>
            <a:off x="7815769" y="4450013"/>
            <a:ext cx="1817649" cy="646331"/>
          </a:xfrm>
          <a:prstGeom prst="rect">
            <a:avLst/>
          </a:prstGeom>
          <a:noFill/>
        </p:spPr>
        <p:txBody>
          <a:bodyPr wrap="square" rtlCol="0">
            <a:spAutoFit/>
          </a:bodyPr>
          <a:lstStyle/>
          <a:p>
            <a:r>
              <a:rPr lang="en-US" b="1" dirty="0"/>
              <a:t>Gene expression</a:t>
            </a:r>
          </a:p>
        </p:txBody>
      </p:sp>
      <p:sp>
        <p:nvSpPr>
          <p:cNvPr id="12" name="TextBox 11"/>
          <p:cNvSpPr txBox="1"/>
          <p:nvPr/>
        </p:nvSpPr>
        <p:spPr>
          <a:xfrm>
            <a:off x="495916" y="4511963"/>
            <a:ext cx="722862" cy="369332"/>
          </a:xfrm>
          <a:prstGeom prst="rect">
            <a:avLst/>
          </a:prstGeom>
          <a:noFill/>
        </p:spPr>
        <p:txBody>
          <a:bodyPr wrap="none" rtlCol="0">
            <a:spAutoFit/>
          </a:bodyPr>
          <a:lstStyle/>
          <a:p>
            <a:r>
              <a:rPr lang="en-US" b="1" dirty="0"/>
              <a:t>CNVs</a:t>
            </a:r>
          </a:p>
        </p:txBody>
      </p:sp>
      <p:sp>
        <p:nvSpPr>
          <p:cNvPr id="13" name="TextBox 12"/>
          <p:cNvSpPr txBox="1"/>
          <p:nvPr/>
        </p:nvSpPr>
        <p:spPr>
          <a:xfrm>
            <a:off x="596170" y="2128077"/>
            <a:ext cx="545567" cy="369332"/>
          </a:xfrm>
          <a:prstGeom prst="rect">
            <a:avLst/>
          </a:prstGeom>
          <a:noFill/>
        </p:spPr>
        <p:txBody>
          <a:bodyPr wrap="none" rtlCol="0">
            <a:spAutoFit/>
          </a:bodyPr>
          <a:lstStyle/>
          <a:p>
            <a:r>
              <a:rPr lang="en-US" b="1" dirty="0"/>
              <a:t>SVs</a:t>
            </a:r>
          </a:p>
        </p:txBody>
      </p:sp>
    </p:spTree>
    <p:extLst>
      <p:ext uri="{BB962C8B-B14F-4D97-AF65-F5344CB8AC3E}">
        <p14:creationId xmlns:p14="http://schemas.microsoft.com/office/powerpoint/2010/main" val="560686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Despite remaining challenges, most aspects of sequencing and analysis have been standardized and streamlined</a:t>
            </a:r>
          </a:p>
        </p:txBody>
      </p:sp>
      <p:pic>
        <p:nvPicPr>
          <p:cNvPr id="4" name="Content Placeholder 3" descr="GP-103_Biothings_Overview_v2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6517" r="-36517"/>
          <a:stretch/>
        </p:blipFill>
        <p:spPr/>
      </p:pic>
      <p:sp>
        <p:nvSpPr>
          <p:cNvPr id="6" name="TextBox 5"/>
          <p:cNvSpPr txBox="1"/>
          <p:nvPr/>
        </p:nvSpPr>
        <p:spPr>
          <a:xfrm>
            <a:off x="2027873" y="6350004"/>
            <a:ext cx="5753860" cy="461665"/>
          </a:xfrm>
          <a:prstGeom prst="rect">
            <a:avLst/>
          </a:prstGeom>
          <a:noFill/>
        </p:spPr>
        <p:txBody>
          <a:bodyPr wrap="square" rtlCol="0">
            <a:spAutoFit/>
          </a:bodyPr>
          <a:lstStyle/>
          <a:p>
            <a:r>
              <a:rPr lang="en-US" sz="1200" dirty="0"/>
              <a:t>Good BM, </a:t>
            </a:r>
            <a:r>
              <a:rPr lang="en-US" sz="1200" dirty="0" err="1"/>
              <a:t>Ainscough</a:t>
            </a:r>
            <a:r>
              <a:rPr lang="en-US" sz="1200" dirty="0"/>
              <a:t> BJ, McMichael JF, Su AI†, Griffith OL†. 2014. Genome Biology. 15(8):438.</a:t>
            </a:r>
          </a:p>
        </p:txBody>
      </p:sp>
    </p:spTree>
    <p:extLst>
      <p:ext uri="{BB962C8B-B14F-4D97-AF65-F5344CB8AC3E}">
        <p14:creationId xmlns:p14="http://schemas.microsoft.com/office/powerpoint/2010/main" val="276737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Interpretation of genomic alterations in the context of the clinical relevance remains the major bottleneck</a:t>
            </a:r>
          </a:p>
        </p:txBody>
      </p:sp>
      <p:pic>
        <p:nvPicPr>
          <p:cNvPr id="4" name="Content Placeholder 3" descr="GP-103_Biothings_Overview_v2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6517" r="-36517"/>
          <a:stretch/>
        </p:blipFill>
        <p:spPr/>
      </p:pic>
      <p:sp>
        <p:nvSpPr>
          <p:cNvPr id="6" name="TextBox 5"/>
          <p:cNvSpPr txBox="1"/>
          <p:nvPr/>
        </p:nvSpPr>
        <p:spPr>
          <a:xfrm>
            <a:off x="2027873" y="6350004"/>
            <a:ext cx="5753860" cy="461665"/>
          </a:xfrm>
          <a:prstGeom prst="rect">
            <a:avLst/>
          </a:prstGeom>
          <a:noFill/>
        </p:spPr>
        <p:txBody>
          <a:bodyPr wrap="square" rtlCol="0">
            <a:spAutoFit/>
          </a:bodyPr>
          <a:lstStyle/>
          <a:p>
            <a:r>
              <a:rPr lang="en-US" sz="1200" dirty="0"/>
              <a:t>Good BM, </a:t>
            </a:r>
            <a:r>
              <a:rPr lang="en-US" sz="1200" dirty="0" err="1"/>
              <a:t>Ainscough</a:t>
            </a:r>
            <a:r>
              <a:rPr lang="en-US" sz="1200" dirty="0"/>
              <a:t> BJ, McMichael JF, Su AI†, Griffith OL†. 2014. Genome Biology. 15(8):438.</a:t>
            </a:r>
          </a:p>
        </p:txBody>
      </p:sp>
      <p:sp>
        <p:nvSpPr>
          <p:cNvPr id="3" name="Rectangle 2"/>
          <p:cNvSpPr/>
          <p:nvPr/>
        </p:nvSpPr>
        <p:spPr>
          <a:xfrm>
            <a:off x="2059624" y="4445000"/>
            <a:ext cx="4988877" cy="889001"/>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056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Variant analysis/interpretation starts with a raw variant list (VCF file)</a:t>
            </a:r>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a:t>Details of the VCF file format: </a:t>
            </a:r>
            <a:r>
              <a:rPr lang="en-US" dirty="0">
                <a:hlinkClick r:id="rId3"/>
              </a:rPr>
              <a:t>hts-specs</a:t>
            </a:r>
            <a:r>
              <a:rPr lang="en-US" dirty="0"/>
              <a:t>, </a:t>
            </a:r>
            <a:r>
              <a:rPr lang="en-US" dirty="0">
                <a:hlinkClick r:id="rId4"/>
              </a:rPr>
              <a:t>VCF-v4.2.pdf</a:t>
            </a:r>
            <a:r>
              <a:rPr lang="en-US" dirty="0"/>
              <a:t> </a:t>
            </a:r>
          </a:p>
        </p:txBody>
      </p:sp>
    </p:spTree>
    <p:extLst>
      <p:ext uri="{BB962C8B-B14F-4D97-AF65-F5344CB8AC3E}">
        <p14:creationId xmlns:p14="http://schemas.microsoft.com/office/powerpoint/2010/main" val="408946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0402"/>
            <a:ext cx="8382000" cy="761999"/>
          </a:xfrm>
        </p:spPr>
        <p:txBody>
          <a:bodyPr/>
          <a:lstStyle/>
          <a:p>
            <a:pPr algn="ctr"/>
            <a:r>
              <a:rPr lang="en-US" dirty="0"/>
              <a:t>How do we interpret these variants?</a:t>
            </a:r>
          </a:p>
        </p:txBody>
      </p:sp>
    </p:spTree>
    <p:extLst>
      <p:ext uri="{BB962C8B-B14F-4D97-AF65-F5344CB8AC3E}">
        <p14:creationId xmlns:p14="http://schemas.microsoft.com/office/powerpoint/2010/main" val="2217858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Important concepts in the interpretation of variants</a:t>
            </a:r>
          </a:p>
        </p:txBody>
      </p:sp>
      <p:sp>
        <p:nvSpPr>
          <p:cNvPr id="3" name="Content Placeholder 2"/>
          <p:cNvSpPr>
            <a:spLocks noGrp="1"/>
          </p:cNvSpPr>
          <p:nvPr>
            <p:ph idx="1"/>
          </p:nvPr>
        </p:nvSpPr>
        <p:spPr>
          <a:xfrm>
            <a:off x="381000" y="1041273"/>
            <a:ext cx="8534400" cy="5084891"/>
          </a:xfrm>
        </p:spPr>
        <p:txBody>
          <a:bodyPr>
            <a:normAutofit fontScale="92500" lnSpcReduction="10000"/>
          </a:bodyPr>
          <a:lstStyle/>
          <a:p>
            <a:r>
              <a:rPr lang="en-US" dirty="0"/>
              <a:t>False positives vs. true positives</a:t>
            </a:r>
          </a:p>
          <a:p>
            <a:r>
              <a:rPr lang="en-US" dirty="0"/>
              <a:t>Somatic mutation vs. germline mutation vs. germline polymorphism</a:t>
            </a:r>
          </a:p>
          <a:p>
            <a:r>
              <a:rPr lang="en-US" dirty="0"/>
              <a:t>Gain-of-function (activating) vs. loss-of-function (inactivating)</a:t>
            </a:r>
          </a:p>
          <a:p>
            <a:r>
              <a:rPr lang="en-US" dirty="0"/>
              <a:t>Deleterious vs. tolerated</a:t>
            </a:r>
          </a:p>
          <a:p>
            <a:r>
              <a:rPr lang="en-US" dirty="0"/>
              <a:t>Recurrent vs. random</a:t>
            </a:r>
          </a:p>
          <a:p>
            <a:r>
              <a:rPr lang="en-US" dirty="0"/>
              <a:t>Driver vs. passenger</a:t>
            </a:r>
          </a:p>
          <a:p>
            <a:r>
              <a:rPr lang="en-US" dirty="0"/>
              <a:t>Dominant clone vs. sub-clonal</a:t>
            </a:r>
          </a:p>
          <a:p>
            <a:r>
              <a:rPr lang="en-US" dirty="0"/>
              <a:t>Regulatory vs. coding</a:t>
            </a:r>
          </a:p>
          <a:p>
            <a:r>
              <a:rPr lang="en-US" dirty="0"/>
              <a:t>Relevant to cancer biology</a:t>
            </a:r>
          </a:p>
          <a:p>
            <a:pPr lvl="1"/>
            <a:r>
              <a:rPr lang="en-US" dirty="0"/>
              <a:t>‘canonical’ variants, ‘hotspot’ variants, ‘cancer genes’</a:t>
            </a:r>
          </a:p>
          <a:p>
            <a:r>
              <a:rPr lang="en-US" dirty="0"/>
              <a:t>Clinically relevant / ‘actionable’</a:t>
            </a:r>
          </a:p>
          <a:p>
            <a:pPr lvl="1"/>
            <a:r>
              <a:rPr lang="en-US" dirty="0"/>
              <a:t>‘</a:t>
            </a:r>
            <a:r>
              <a:rPr lang="en-US" dirty="0" err="1">
                <a:hlinkClick r:id="rId3"/>
              </a:rPr>
              <a:t>Druggable</a:t>
            </a:r>
            <a:r>
              <a:rPr lang="en-US" dirty="0"/>
              <a:t>’</a:t>
            </a:r>
          </a:p>
          <a:p>
            <a:pPr lvl="1"/>
            <a:r>
              <a:rPr lang="en-US" dirty="0"/>
              <a:t>Predictive, prognostic, diagnostic, predisposing</a:t>
            </a:r>
          </a:p>
        </p:txBody>
      </p:sp>
    </p:spTree>
    <p:extLst>
      <p:ext uri="{BB962C8B-B14F-4D97-AF65-F5344CB8AC3E}">
        <p14:creationId xmlns:p14="http://schemas.microsoft.com/office/powerpoint/2010/main" val="537943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Somatic mutation vs. germline mutation vs. germline polymorphism</a:t>
            </a:r>
          </a:p>
        </p:txBody>
      </p:sp>
      <p:sp>
        <p:nvSpPr>
          <p:cNvPr id="3" name="Content Placeholder 2"/>
          <p:cNvSpPr>
            <a:spLocks noGrp="1"/>
          </p:cNvSpPr>
          <p:nvPr>
            <p:ph idx="1"/>
          </p:nvPr>
        </p:nvSpPr>
        <p:spPr>
          <a:xfrm>
            <a:off x="381000" y="1041272"/>
            <a:ext cx="8382000" cy="5359528"/>
          </a:xfrm>
        </p:spPr>
        <p:txBody>
          <a:bodyPr>
            <a:normAutofit fontScale="85000" lnSpcReduction="20000"/>
          </a:bodyPr>
          <a:lstStyle/>
          <a:p>
            <a:r>
              <a:rPr lang="en-US" dirty="0"/>
              <a:t>Somatic mutations are best distinguished by adequate sequencing of a matched normal</a:t>
            </a:r>
          </a:p>
          <a:p>
            <a:pPr lvl="1"/>
            <a:r>
              <a:rPr lang="en-US" dirty="0"/>
              <a:t>Affected and unaffected family members may help to determine origin of a germline mutation</a:t>
            </a:r>
          </a:p>
          <a:p>
            <a:endParaRPr lang="en-US" dirty="0"/>
          </a:p>
          <a:p>
            <a:r>
              <a:rPr lang="en-US" dirty="0"/>
              <a:t>Comparison of variants to variant databases can also help to classify variants as:</a:t>
            </a:r>
          </a:p>
          <a:p>
            <a:pPr lvl="1"/>
            <a:r>
              <a:rPr lang="en-US" dirty="0"/>
              <a:t>Germline polymorphisms</a:t>
            </a:r>
          </a:p>
          <a:p>
            <a:pPr lvl="2"/>
            <a:r>
              <a:rPr lang="en-US" dirty="0">
                <a:hlinkClick r:id="rId2"/>
              </a:rPr>
              <a:t>1000 genomes</a:t>
            </a:r>
            <a:endParaRPr lang="en-US" dirty="0"/>
          </a:p>
          <a:p>
            <a:pPr lvl="2"/>
            <a:r>
              <a:rPr lang="en-US" dirty="0">
                <a:hlinkClick r:id="rId3"/>
              </a:rPr>
              <a:t>Exome sequencing project</a:t>
            </a:r>
            <a:r>
              <a:rPr lang="en-US" dirty="0"/>
              <a:t> (~6,500 individuals)</a:t>
            </a:r>
          </a:p>
          <a:p>
            <a:pPr lvl="2"/>
            <a:r>
              <a:rPr lang="en-US" dirty="0">
                <a:hlinkClick r:id="rId4"/>
              </a:rPr>
              <a:t>ExAC, Exome Aggregation Consortium</a:t>
            </a:r>
            <a:r>
              <a:rPr lang="en-US" dirty="0"/>
              <a:t> (~60,000 individuals)</a:t>
            </a:r>
          </a:p>
          <a:p>
            <a:pPr lvl="2"/>
            <a:r>
              <a:rPr lang="en-US" dirty="0" err="1">
                <a:hlinkClick r:id="rId5"/>
              </a:rPr>
              <a:t>gnomAD</a:t>
            </a:r>
            <a:r>
              <a:rPr lang="en-US" dirty="0">
                <a:hlinkClick r:id="rId5"/>
              </a:rPr>
              <a:t> browser</a:t>
            </a:r>
            <a:r>
              <a:rPr lang="en-US" dirty="0"/>
              <a:t> (123,136 WXS and 15,496 WGS)</a:t>
            </a:r>
          </a:p>
          <a:p>
            <a:pPr lvl="1"/>
            <a:r>
              <a:rPr lang="en-US" dirty="0"/>
              <a:t>Germline mutations</a:t>
            </a:r>
          </a:p>
          <a:p>
            <a:pPr lvl="2"/>
            <a:r>
              <a:rPr lang="en-US" dirty="0">
                <a:hlinkClick r:id="rId6"/>
              </a:rPr>
              <a:t>OMIM</a:t>
            </a:r>
            <a:r>
              <a:rPr lang="en-US" dirty="0"/>
              <a:t>, </a:t>
            </a:r>
            <a:r>
              <a:rPr lang="en-US" dirty="0">
                <a:hlinkClick r:id="rId7"/>
              </a:rPr>
              <a:t>HGMD</a:t>
            </a:r>
            <a:r>
              <a:rPr lang="en-US" dirty="0"/>
              <a:t>, </a:t>
            </a:r>
            <a:r>
              <a:rPr lang="en-US" dirty="0" err="1">
                <a:hlinkClick r:id="rId8"/>
              </a:rPr>
              <a:t>PharmGKB</a:t>
            </a:r>
            <a:r>
              <a:rPr lang="en-US" dirty="0"/>
              <a:t>, </a:t>
            </a:r>
            <a:r>
              <a:rPr lang="en-US" dirty="0" err="1">
                <a:hlinkClick r:id="rId9"/>
              </a:rPr>
              <a:t>ClinVar</a:t>
            </a:r>
            <a:endParaRPr lang="en-US" dirty="0"/>
          </a:p>
          <a:p>
            <a:pPr lvl="2"/>
            <a:r>
              <a:rPr lang="en-US" dirty="0">
                <a:hlinkClick r:id="rId10"/>
              </a:rPr>
              <a:t>ACMG guidelines</a:t>
            </a:r>
            <a:endParaRPr lang="en-US" dirty="0"/>
          </a:p>
          <a:p>
            <a:pPr lvl="2"/>
            <a:r>
              <a:rPr lang="en-US" dirty="0">
                <a:hlinkClick r:id="rId11"/>
              </a:rPr>
              <a:t>Gemini</a:t>
            </a:r>
            <a:endParaRPr lang="en-US" dirty="0"/>
          </a:p>
          <a:p>
            <a:pPr lvl="1"/>
            <a:r>
              <a:rPr lang="en-US" dirty="0"/>
              <a:t>Somatic mutations</a:t>
            </a:r>
          </a:p>
          <a:p>
            <a:pPr lvl="2"/>
            <a:r>
              <a:rPr lang="en-US" dirty="0"/>
              <a:t>By inference if the mutation is not a common polymorphism (often a weak inference) or is a classic hotspot mutation</a:t>
            </a:r>
          </a:p>
        </p:txBody>
      </p:sp>
    </p:spTree>
    <p:extLst>
      <p:ext uri="{BB962C8B-B14F-4D97-AF65-F5344CB8AC3E}">
        <p14:creationId xmlns:p14="http://schemas.microsoft.com/office/powerpoint/2010/main" val="3983424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Somatic versus germline demonstration</a:t>
            </a:r>
          </a:p>
        </p:txBody>
      </p:sp>
      <p:sp>
        <p:nvSpPr>
          <p:cNvPr id="4" name="Content Placeholder 3"/>
          <p:cNvSpPr>
            <a:spLocks noGrp="1"/>
          </p:cNvSpPr>
          <p:nvPr>
            <p:ph sz="half" idx="1"/>
          </p:nvPr>
        </p:nvSpPr>
        <p:spPr>
          <a:xfrm>
            <a:off x="4458055" y="907396"/>
            <a:ext cx="4197112" cy="2155429"/>
          </a:xfrm>
        </p:spPr>
        <p:txBody>
          <a:bodyPr>
            <a:normAutofit/>
          </a:bodyPr>
          <a:lstStyle/>
          <a:p>
            <a:r>
              <a:rPr lang="en-US" sz="1800" dirty="0"/>
              <a:t>Somatic mutations</a:t>
            </a:r>
          </a:p>
          <a:p>
            <a:pPr lvl="1"/>
            <a:r>
              <a:rPr lang="en-US" sz="1600" dirty="0"/>
              <a:t>Occur in non-</a:t>
            </a:r>
            <a:r>
              <a:rPr lang="en-US" sz="1600" dirty="0" err="1"/>
              <a:t>germline</a:t>
            </a:r>
            <a:r>
              <a:rPr lang="en-US" sz="1600" dirty="0"/>
              <a:t> tissues</a:t>
            </a:r>
          </a:p>
          <a:p>
            <a:pPr lvl="2"/>
            <a:r>
              <a:rPr lang="en-US" sz="1600" dirty="0"/>
              <a:t>Only tumor cells (breast, lung, blood, etc.)</a:t>
            </a:r>
          </a:p>
          <a:p>
            <a:pPr lvl="1"/>
            <a:r>
              <a:rPr lang="en-US" sz="1600" dirty="0"/>
              <a:t>Non-heritable</a:t>
            </a:r>
          </a:p>
          <a:p>
            <a:pPr lvl="1"/>
            <a:r>
              <a:rPr lang="en-US" sz="1600" dirty="0"/>
              <a:t>Cause of sporadic cancers</a:t>
            </a:r>
          </a:p>
        </p:txBody>
      </p:sp>
      <p:sp>
        <p:nvSpPr>
          <p:cNvPr id="5" name="Content Placeholder 4"/>
          <p:cNvSpPr>
            <a:spLocks noGrp="1"/>
          </p:cNvSpPr>
          <p:nvPr>
            <p:ph sz="half" idx="2"/>
          </p:nvPr>
        </p:nvSpPr>
        <p:spPr>
          <a:xfrm>
            <a:off x="775826" y="907396"/>
            <a:ext cx="4050688" cy="2155429"/>
          </a:xfrm>
        </p:spPr>
        <p:txBody>
          <a:bodyPr>
            <a:normAutofit/>
          </a:bodyPr>
          <a:lstStyle/>
          <a:p>
            <a:r>
              <a:rPr lang="en-US" sz="1800" dirty="0" err="1"/>
              <a:t>Germline</a:t>
            </a:r>
            <a:r>
              <a:rPr lang="en-US" sz="1800" dirty="0"/>
              <a:t> mutations</a:t>
            </a:r>
          </a:p>
          <a:p>
            <a:pPr lvl="1"/>
            <a:r>
              <a:rPr lang="en-US" sz="1600" dirty="0"/>
              <a:t>Present in egg or sperm</a:t>
            </a:r>
          </a:p>
          <a:p>
            <a:pPr lvl="2"/>
            <a:r>
              <a:rPr lang="en-US" sz="1600" dirty="0"/>
              <a:t>All cells of affected offspring</a:t>
            </a:r>
          </a:p>
          <a:p>
            <a:pPr lvl="1"/>
            <a:r>
              <a:rPr lang="en-US" sz="1600" dirty="0"/>
              <a:t>Heritable</a:t>
            </a:r>
          </a:p>
          <a:p>
            <a:pPr lvl="1"/>
            <a:r>
              <a:rPr lang="en-US" sz="1600" dirty="0"/>
              <a:t>Cause of familial cancers</a:t>
            </a:r>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22" y="2692797"/>
            <a:ext cx="7044423" cy="3402280"/>
          </a:xfrm>
          <a:prstGeom prst="rect">
            <a:avLst/>
          </a:prstGeom>
        </p:spPr>
      </p:pic>
      <p:cxnSp>
        <p:nvCxnSpPr>
          <p:cNvPr id="8" name="Straight Arrow Connector 7"/>
          <p:cNvCxnSpPr/>
          <p:nvPr/>
        </p:nvCxnSpPr>
        <p:spPr>
          <a:xfrm flipV="1">
            <a:off x="2365632"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609689"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98674" y="6054839"/>
            <a:ext cx="1133919" cy="369332"/>
          </a:xfrm>
          <a:prstGeom prst="rect">
            <a:avLst/>
          </a:prstGeom>
          <a:noFill/>
        </p:spPr>
        <p:txBody>
          <a:bodyPr wrap="none" rtlCol="0">
            <a:spAutoFit/>
          </a:bodyPr>
          <a:lstStyle/>
          <a:p>
            <a:r>
              <a:rPr lang="en-US" dirty="0" err="1"/>
              <a:t>Germline</a:t>
            </a:r>
            <a:endParaRPr lang="en-US" dirty="0"/>
          </a:p>
        </p:txBody>
      </p:sp>
      <p:sp>
        <p:nvSpPr>
          <p:cNvPr id="11" name="TextBox 10"/>
          <p:cNvSpPr txBox="1"/>
          <p:nvPr/>
        </p:nvSpPr>
        <p:spPr>
          <a:xfrm>
            <a:off x="4109129" y="6054839"/>
            <a:ext cx="1004076" cy="369332"/>
          </a:xfrm>
          <a:prstGeom prst="rect">
            <a:avLst/>
          </a:prstGeom>
          <a:noFill/>
        </p:spPr>
        <p:txBody>
          <a:bodyPr wrap="none" rtlCol="0">
            <a:spAutoFit/>
          </a:bodyPr>
          <a:lstStyle/>
          <a:p>
            <a:r>
              <a:rPr lang="en-US" dirty="0"/>
              <a:t>Somatic</a:t>
            </a:r>
          </a:p>
        </p:txBody>
      </p:sp>
      <p:sp>
        <p:nvSpPr>
          <p:cNvPr id="12"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
        <p:nvSpPr>
          <p:cNvPr id="13" name="TextBox 12"/>
          <p:cNvSpPr txBox="1"/>
          <p:nvPr/>
        </p:nvSpPr>
        <p:spPr>
          <a:xfrm>
            <a:off x="284172" y="34201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4" name="TextBox 13"/>
          <p:cNvSpPr txBox="1"/>
          <p:nvPr/>
        </p:nvSpPr>
        <p:spPr>
          <a:xfrm>
            <a:off x="284172" y="50330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cxnSp>
        <p:nvCxnSpPr>
          <p:cNvPr id="15" name="Straight Connector 14"/>
          <p:cNvCxnSpPr/>
          <p:nvPr/>
        </p:nvCxnSpPr>
        <p:spPr>
          <a:xfrm>
            <a:off x="226787" y="4343401"/>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59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positives</a:t>
            </a:r>
          </a:p>
        </p:txBody>
      </p:sp>
      <p:sp>
        <p:nvSpPr>
          <p:cNvPr id="3" name="Content Placeholder 2"/>
          <p:cNvSpPr>
            <a:spLocks noGrp="1"/>
          </p:cNvSpPr>
          <p:nvPr>
            <p:ph idx="1"/>
          </p:nvPr>
        </p:nvSpPr>
        <p:spPr/>
        <p:txBody>
          <a:bodyPr/>
          <a:lstStyle/>
          <a:p>
            <a:r>
              <a:rPr lang="en-US" dirty="0"/>
              <a:t>Use IGV to examine alignments for artifacts</a:t>
            </a:r>
          </a:p>
          <a:p>
            <a:r>
              <a:rPr lang="en-US" dirty="0"/>
              <a:t>Use an intersection of variant callers</a:t>
            </a:r>
          </a:p>
          <a:p>
            <a:r>
              <a:rPr lang="en-US" dirty="0"/>
              <a:t>“panel of </a:t>
            </a:r>
            <a:r>
              <a:rPr lang="en-US" dirty="0" err="1"/>
              <a:t>normals</a:t>
            </a:r>
            <a:r>
              <a:rPr lang="en-US" dirty="0"/>
              <a:t>” analysis</a:t>
            </a:r>
          </a:p>
          <a:p>
            <a:endParaRPr lang="en-US" dirty="0"/>
          </a:p>
          <a:p>
            <a:r>
              <a:rPr lang="en-US" dirty="0"/>
              <a:t>Useful resources</a:t>
            </a:r>
          </a:p>
          <a:p>
            <a:pPr lvl="1"/>
            <a:r>
              <a:rPr lang="en-US" dirty="0">
                <a:hlinkClick r:id="rId2"/>
              </a:rPr>
              <a:t>Discussion of variant callers</a:t>
            </a:r>
            <a:endParaRPr lang="en-US" dirty="0"/>
          </a:p>
          <a:p>
            <a:pPr lvl="1"/>
            <a:r>
              <a:rPr lang="en-US" dirty="0">
                <a:hlinkClick r:id="rId3"/>
              </a:rPr>
              <a:t>Optimizing tumor genome analysis</a:t>
            </a:r>
            <a:endParaRPr lang="en-US" dirty="0"/>
          </a:p>
          <a:p>
            <a:pPr lvl="1"/>
            <a:r>
              <a:rPr lang="en-US" dirty="0">
                <a:hlinkClick r:id="rId4"/>
              </a:rPr>
              <a:t>Hands-on IGV tutorial</a:t>
            </a:r>
            <a:endParaRPr lang="en-US" dirty="0"/>
          </a:p>
        </p:txBody>
      </p:sp>
    </p:spTree>
    <p:extLst>
      <p:ext uri="{BB962C8B-B14F-4D97-AF65-F5344CB8AC3E}">
        <p14:creationId xmlns:p14="http://schemas.microsoft.com/office/powerpoint/2010/main" val="1965771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high quality somatic variant</a:t>
            </a:r>
          </a:p>
        </p:txBody>
      </p:sp>
      <p:pic>
        <p:nvPicPr>
          <p:cNvPr id="4" name="Content Placeholder 3" descr="hq snv example.png"/>
          <p:cNvPicPr>
            <a:picLocks noGrp="1" noChangeAspect="1"/>
          </p:cNvPicPr>
          <p:nvPr>
            <p:ph idx="1"/>
          </p:nvPr>
        </p:nvPicPr>
        <p:blipFill>
          <a:blip r:embed="rId2">
            <a:extLst>
              <a:ext uri="{28A0092B-C50C-407E-A947-70E740481C1C}">
                <a14:useLocalDpi xmlns:a14="http://schemas.microsoft.com/office/drawing/2010/main" val="0"/>
              </a:ext>
            </a:extLst>
          </a:blip>
          <a:srcRect l="-20058" r="-20058"/>
          <a:stretch>
            <a:fillRect/>
          </a:stretch>
        </p:blipFill>
        <p:spPr/>
      </p:pic>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11349" y="6336268"/>
            <a:ext cx="7518217" cy="369332"/>
          </a:xfrm>
          <a:prstGeom prst="rect">
            <a:avLst/>
          </a:prstGeom>
          <a:noFill/>
        </p:spPr>
        <p:txBody>
          <a:bodyPr wrap="none" rtlCol="0">
            <a:spAutoFit/>
          </a:bodyPr>
          <a:lstStyle/>
          <a:p>
            <a:r>
              <a:rPr lang="en-US" dirty="0"/>
              <a:t>This G/T variant was independently called by </a:t>
            </a:r>
            <a:r>
              <a:rPr lang="en-US" b="1" dirty="0"/>
              <a:t>5</a:t>
            </a:r>
            <a:r>
              <a:rPr lang="en-US" dirty="0"/>
              <a:t> somatic variant callers</a:t>
            </a:r>
          </a:p>
        </p:txBody>
      </p:sp>
    </p:spTree>
    <p:extLst>
      <p:ext uri="{BB962C8B-B14F-4D97-AF65-F5344CB8AC3E}">
        <p14:creationId xmlns:p14="http://schemas.microsoft.com/office/powerpoint/2010/main" val="2350279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q snv example.png"/>
          <p:cNvPicPr>
            <a:picLocks noGrp="1" noChangeAspect="1"/>
          </p:cNvPicPr>
          <p:nvPr>
            <p:ph idx="1"/>
          </p:nvPr>
        </p:nvPicPr>
        <p:blipFill>
          <a:blip r:embed="rId2">
            <a:extLst>
              <a:ext uri="{28A0092B-C50C-407E-A947-70E740481C1C}">
                <a14:useLocalDpi xmlns:a14="http://schemas.microsoft.com/office/drawing/2010/main" val="0"/>
              </a:ext>
            </a:extLst>
          </a:blip>
          <a:srcRect l="-19709" r="-19709"/>
          <a:stretch>
            <a:fillRect/>
          </a:stretch>
        </p:blipFill>
        <p:spPr/>
      </p:pic>
      <p:sp>
        <p:nvSpPr>
          <p:cNvPr id="2" name="Title 1"/>
          <p:cNvSpPr>
            <a:spLocks noGrp="1"/>
          </p:cNvSpPr>
          <p:nvPr>
            <p:ph type="title"/>
          </p:nvPr>
        </p:nvSpPr>
        <p:spPr/>
        <p:txBody>
          <a:bodyPr/>
          <a:lstStyle/>
          <a:p>
            <a:r>
              <a:rPr lang="en-US" dirty="0"/>
              <a:t>Example of a low quality somatic variant</a:t>
            </a:r>
          </a:p>
        </p:txBody>
      </p:sp>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5802" y="6336268"/>
            <a:ext cx="6931893" cy="369332"/>
          </a:xfrm>
          <a:prstGeom prst="rect">
            <a:avLst/>
          </a:prstGeom>
          <a:noFill/>
        </p:spPr>
        <p:txBody>
          <a:bodyPr wrap="none" rtlCol="0">
            <a:spAutoFit/>
          </a:bodyPr>
          <a:lstStyle/>
          <a:p>
            <a:r>
              <a:rPr lang="en-US" dirty="0"/>
              <a:t>This G/A variant was called by only </a:t>
            </a:r>
            <a:r>
              <a:rPr lang="en-US" b="1" dirty="0"/>
              <a:t>1 </a:t>
            </a:r>
            <a:r>
              <a:rPr lang="en-US" dirty="0"/>
              <a:t>of 5 somatic variant callers</a:t>
            </a:r>
          </a:p>
        </p:txBody>
      </p:sp>
    </p:spTree>
    <p:extLst>
      <p:ext uri="{BB962C8B-B14F-4D97-AF65-F5344CB8AC3E}">
        <p14:creationId xmlns:p14="http://schemas.microsoft.com/office/powerpoint/2010/main" val="3559978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Variant allele frequency (VAF)</a:t>
            </a:r>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317501" y="1338816"/>
            <a:ext cx="6783917" cy="4651633"/>
          </a:xfrm>
        </p:spPr>
      </p:pic>
      <p:sp>
        <p:nvSpPr>
          <p:cNvPr id="38"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
        <p:nvSpPr>
          <p:cNvPr id="3" name="TextBox 2"/>
          <p:cNvSpPr txBox="1"/>
          <p:nvPr/>
        </p:nvSpPr>
        <p:spPr>
          <a:xfrm>
            <a:off x="391583" y="2922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39" name="TextBox 38"/>
          <p:cNvSpPr txBox="1"/>
          <p:nvPr/>
        </p:nvSpPr>
        <p:spPr>
          <a:xfrm>
            <a:off x="391583" y="45349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cxnSp>
        <p:nvCxnSpPr>
          <p:cNvPr id="6" name="Straight Connector 5"/>
          <p:cNvCxnSpPr/>
          <p:nvPr/>
        </p:nvCxnSpPr>
        <p:spPr>
          <a:xfrm>
            <a:off x="226787" y="3831167"/>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062440" y="2928643"/>
            <a:ext cx="1818076" cy="369332"/>
          </a:xfrm>
          <a:prstGeom prst="rect">
            <a:avLst/>
          </a:prstGeom>
          <a:noFill/>
        </p:spPr>
        <p:txBody>
          <a:bodyPr wrap="none" rtlCol="0">
            <a:spAutoFit/>
          </a:bodyPr>
          <a:lstStyle/>
          <a:p>
            <a:r>
              <a:rPr lang="en-US" dirty="0"/>
              <a:t>VAF = 0/20 = 0%</a:t>
            </a:r>
          </a:p>
        </p:txBody>
      </p:sp>
      <p:sp>
        <p:nvSpPr>
          <p:cNvPr id="45" name="TextBox 44"/>
          <p:cNvSpPr txBox="1"/>
          <p:nvPr/>
        </p:nvSpPr>
        <p:spPr>
          <a:xfrm>
            <a:off x="6649563" y="995819"/>
            <a:ext cx="2441744" cy="276999"/>
          </a:xfrm>
          <a:prstGeom prst="rect">
            <a:avLst/>
          </a:prstGeom>
          <a:noFill/>
        </p:spPr>
        <p:txBody>
          <a:bodyPr wrap="none" rtlCol="0">
            <a:spAutoFit/>
          </a:bodyPr>
          <a:lstStyle/>
          <a:p>
            <a:r>
              <a:rPr lang="en-US" sz="1200" dirty="0"/>
              <a:t>VAF = Variant reads / Total reads</a:t>
            </a:r>
          </a:p>
        </p:txBody>
      </p:sp>
      <p:sp>
        <p:nvSpPr>
          <p:cNvPr id="46" name="TextBox 45"/>
          <p:cNvSpPr txBox="1"/>
          <p:nvPr/>
        </p:nvSpPr>
        <p:spPr>
          <a:xfrm>
            <a:off x="7062442" y="4547067"/>
            <a:ext cx="2060179" cy="369332"/>
          </a:xfrm>
          <a:prstGeom prst="rect">
            <a:avLst/>
          </a:prstGeom>
          <a:noFill/>
        </p:spPr>
        <p:txBody>
          <a:bodyPr wrap="none" rtlCol="0">
            <a:spAutoFit/>
          </a:bodyPr>
          <a:lstStyle/>
          <a:p>
            <a:r>
              <a:rPr lang="en-US" dirty="0"/>
              <a:t>VAF = 14/20 = 70%</a:t>
            </a:r>
          </a:p>
        </p:txBody>
      </p:sp>
      <p:sp>
        <p:nvSpPr>
          <p:cNvPr id="12" name="TextBox 11"/>
          <p:cNvSpPr txBox="1"/>
          <p:nvPr/>
        </p:nvSpPr>
        <p:spPr>
          <a:xfrm>
            <a:off x="267685" y="6040249"/>
            <a:ext cx="7934659" cy="523220"/>
          </a:xfrm>
          <a:prstGeom prst="rect">
            <a:avLst/>
          </a:prstGeom>
          <a:noFill/>
        </p:spPr>
        <p:txBody>
          <a:bodyPr wrap="square" rtlCol="0">
            <a:spAutoFit/>
          </a:bodyPr>
          <a:lstStyle/>
          <a:p>
            <a:r>
              <a:rPr lang="en-US" sz="1400" dirty="0"/>
              <a:t>A heterozygous variant is expected to have VAF = 50%.  Often not true due to sample purity, tumor heterogeneity, sampling error, alignment issues, copy number variation, etc. </a:t>
            </a:r>
          </a:p>
        </p:txBody>
      </p:sp>
    </p:spTree>
    <p:extLst>
      <p:ext uri="{BB962C8B-B14F-4D97-AF65-F5344CB8AC3E}">
        <p14:creationId xmlns:p14="http://schemas.microsoft.com/office/powerpoint/2010/main" val="394132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a:t>Dominant clone vs. sub-clonal (and driver vs. passenger)</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a:t>Read coverage (X)</a:t>
            </a:r>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a:t>Proportion</a:t>
            </a:r>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2685882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sp>
        <p:nvSpPr>
          <p:cNvPr id="3" name="Content Placeholder 2"/>
          <p:cNvSpPr>
            <a:spLocks noGrp="1"/>
          </p:cNvSpPr>
          <p:nvPr>
            <p:ph idx="1"/>
          </p:nvPr>
        </p:nvSpPr>
        <p:spPr/>
        <p:txBody>
          <a:bodyPr>
            <a:normAutofit fontScale="92500" lnSpcReduction="10000"/>
          </a:bodyPr>
          <a:lstStyle/>
          <a:p>
            <a:r>
              <a:rPr lang="en-US" dirty="0"/>
              <a:t>Gain-of-function and loss-of-function generally refer to a change in specific function of a gene product (protein or RNA) leading to a phenotypic effect</a:t>
            </a:r>
          </a:p>
          <a:p>
            <a:pPr lvl="1"/>
            <a:r>
              <a:rPr lang="en-US" dirty="0"/>
              <a:t>Loss-of-function implies that a normal gene function is no longer possible</a:t>
            </a:r>
          </a:p>
          <a:p>
            <a:pPr lvl="2"/>
            <a:r>
              <a:rPr lang="en-US" dirty="0"/>
              <a:t>Many random mutations can lead to inactivation</a:t>
            </a:r>
          </a:p>
          <a:p>
            <a:pPr lvl="2"/>
            <a:r>
              <a:rPr lang="en-US" dirty="0"/>
              <a:t>Manifests in mutation data as scattered across the length of the gene and may be frameshift, nonsense, and splice site mutations</a:t>
            </a:r>
          </a:p>
          <a:p>
            <a:pPr lvl="1"/>
            <a:r>
              <a:rPr lang="en-US" dirty="0"/>
              <a:t>Gain-of-function implies an increased or new gene function</a:t>
            </a:r>
          </a:p>
          <a:p>
            <a:pPr lvl="2"/>
            <a:r>
              <a:rPr lang="en-US" dirty="0"/>
              <a:t>There are far fewer ways to create an activating mutation</a:t>
            </a:r>
          </a:p>
          <a:p>
            <a:pPr lvl="2"/>
            <a:r>
              <a:rPr lang="en-US" dirty="0"/>
              <a:t>These tend to have dominant phenotypes</a:t>
            </a:r>
          </a:p>
          <a:p>
            <a:pPr lvl="2"/>
            <a:r>
              <a:rPr lang="en-US" dirty="0"/>
              <a:t>Manifest in mutation data as “hotspots”</a:t>
            </a:r>
          </a:p>
          <a:p>
            <a:pPr lvl="2"/>
            <a:r>
              <a:rPr lang="en-US" dirty="0"/>
              <a:t>Usually missense mutations</a:t>
            </a:r>
          </a:p>
          <a:p>
            <a:r>
              <a:rPr lang="en-US" dirty="0"/>
              <a:t>The pattern of *</a:t>
            </a:r>
            <a:r>
              <a:rPr lang="en-US" b="1" dirty="0"/>
              <a:t>recurrence</a:t>
            </a:r>
            <a:r>
              <a:rPr lang="en-US" dirty="0"/>
              <a:t>* can be a powerful hint for distinguishing activating vs. inactivating mutations.</a:t>
            </a:r>
          </a:p>
        </p:txBody>
      </p:sp>
    </p:spTree>
    <p:extLst>
      <p:ext uri="{BB962C8B-B14F-4D97-AF65-F5344CB8AC3E}">
        <p14:creationId xmlns:p14="http://schemas.microsoft.com/office/powerpoint/2010/main" val="2077899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pic>
        <p:nvPicPr>
          <p:cNvPr id="4" name="Content Placeholder 3" descr="ProteinPaint Cosmic TP53.png"/>
          <p:cNvPicPr>
            <a:picLocks noGrp="1" noChangeAspect="1"/>
          </p:cNvPicPr>
          <p:nvPr>
            <p:ph idx="1"/>
          </p:nvPr>
        </p:nvPicPr>
        <p:blipFill>
          <a:blip r:embed="rId2">
            <a:extLst>
              <a:ext uri="{28A0092B-C50C-407E-A947-70E740481C1C}">
                <a14:useLocalDpi xmlns:a14="http://schemas.microsoft.com/office/drawing/2010/main" val="0"/>
              </a:ext>
            </a:extLst>
          </a:blip>
          <a:srcRect t="-1380" b="-1380"/>
          <a:stretch>
            <a:fillRect/>
          </a:stretch>
        </p:blipFill>
        <p:spPr/>
      </p:pic>
      <p:sp>
        <p:nvSpPr>
          <p:cNvPr id="5" name="TextBox 4"/>
          <p:cNvSpPr txBox="1"/>
          <p:nvPr/>
        </p:nvSpPr>
        <p:spPr>
          <a:xfrm>
            <a:off x="228600" y="6336268"/>
            <a:ext cx="7514384" cy="369332"/>
          </a:xfrm>
          <a:prstGeom prst="rect">
            <a:avLst/>
          </a:prstGeom>
          <a:noFill/>
        </p:spPr>
        <p:txBody>
          <a:bodyPr wrap="none" rtlCol="0">
            <a:spAutoFit/>
          </a:bodyPr>
          <a:lstStyle/>
          <a:p>
            <a:r>
              <a:rPr lang="en-US" dirty="0">
                <a:hlinkClick r:id="rId3"/>
              </a:rPr>
              <a:t>TP53</a:t>
            </a:r>
            <a:r>
              <a:rPr lang="en-US" dirty="0"/>
              <a:t>: Recurrence pattern and mutation types suggest </a:t>
            </a:r>
            <a:r>
              <a:rPr lang="en-US" b="1" dirty="0"/>
              <a:t>loss-of-function</a:t>
            </a:r>
          </a:p>
        </p:txBody>
      </p:sp>
    </p:spTree>
    <p:extLst>
      <p:ext uri="{BB962C8B-B14F-4D97-AF65-F5344CB8AC3E}">
        <p14:creationId xmlns:p14="http://schemas.microsoft.com/office/powerpoint/2010/main" val="1860213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sp>
        <p:nvSpPr>
          <p:cNvPr id="5" name="TextBox 4"/>
          <p:cNvSpPr txBox="1"/>
          <p:nvPr/>
        </p:nvSpPr>
        <p:spPr>
          <a:xfrm>
            <a:off x="228600" y="6336268"/>
            <a:ext cx="7570402" cy="369332"/>
          </a:xfrm>
          <a:prstGeom prst="rect">
            <a:avLst/>
          </a:prstGeom>
          <a:noFill/>
        </p:spPr>
        <p:txBody>
          <a:bodyPr wrap="none" rtlCol="0">
            <a:spAutoFit/>
          </a:bodyPr>
          <a:lstStyle/>
          <a:p>
            <a:r>
              <a:rPr lang="en-US" dirty="0">
                <a:hlinkClick r:id="rId2"/>
              </a:rPr>
              <a:t>KRAS</a:t>
            </a:r>
            <a:r>
              <a:rPr lang="en-US" dirty="0"/>
              <a:t>: Recurrence pattern and mutation types suggest </a:t>
            </a:r>
            <a:r>
              <a:rPr lang="en-US" b="1" dirty="0"/>
              <a:t>gain-of-function</a:t>
            </a:r>
          </a:p>
        </p:txBody>
      </p:sp>
      <p:pic>
        <p:nvPicPr>
          <p:cNvPr id="6" name="Content Placeholder 5" descr="ProteinPaint Cosmic KRAS.png"/>
          <p:cNvPicPr>
            <a:picLocks noGrp="1" noChangeAspect="1"/>
          </p:cNvPicPr>
          <p:nvPr>
            <p:ph idx="1"/>
          </p:nvPr>
        </p:nvPicPr>
        <p:blipFill>
          <a:blip r:embed="rId3">
            <a:extLst>
              <a:ext uri="{28A0092B-C50C-407E-A947-70E740481C1C}">
                <a14:useLocalDpi xmlns:a14="http://schemas.microsoft.com/office/drawing/2010/main" val="0"/>
              </a:ext>
            </a:extLst>
          </a:blip>
          <a:srcRect l="-10380" r="-10380"/>
          <a:stretch>
            <a:fillRect/>
          </a:stretch>
        </p:blipFill>
        <p:spPr/>
      </p:pic>
    </p:spTree>
    <p:extLst>
      <p:ext uri="{BB962C8B-B14F-4D97-AF65-F5344CB8AC3E}">
        <p14:creationId xmlns:p14="http://schemas.microsoft.com/office/powerpoint/2010/main" val="20647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Gain-of-function “hotspots” may be missed in 2D but seen in 3D models of protein structure</a:t>
            </a:r>
          </a:p>
        </p:txBody>
      </p:sp>
      <p:pic>
        <p:nvPicPr>
          <p:cNvPr id="6" name="Picture 5" descr="Mutation 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81545"/>
            <a:ext cx="7632700" cy="3479800"/>
          </a:xfrm>
          <a:prstGeom prst="rect">
            <a:avLst/>
          </a:prstGeom>
        </p:spPr>
      </p:pic>
      <p:sp>
        <p:nvSpPr>
          <p:cNvPr id="8" name="TextBox 7"/>
          <p:cNvSpPr txBox="1"/>
          <p:nvPr/>
        </p:nvSpPr>
        <p:spPr>
          <a:xfrm>
            <a:off x="533400" y="5257800"/>
            <a:ext cx="8001000" cy="1477328"/>
          </a:xfrm>
          <a:prstGeom prst="rect">
            <a:avLst/>
          </a:prstGeom>
          <a:noFill/>
        </p:spPr>
        <p:txBody>
          <a:bodyPr wrap="square" rtlCol="0">
            <a:spAutoFit/>
          </a:bodyPr>
          <a:lstStyle/>
          <a:p>
            <a:r>
              <a:rPr lang="en-US" dirty="0"/>
              <a:t>From: </a:t>
            </a:r>
            <a:r>
              <a:rPr lang="en-US" dirty="0">
                <a:hlinkClick r:id="rId3"/>
              </a:rPr>
              <a:t>Mutation3D</a:t>
            </a:r>
            <a:r>
              <a:rPr lang="en-US" dirty="0"/>
              <a:t> website.</a:t>
            </a:r>
          </a:p>
          <a:p>
            <a:endParaRPr lang="en-US" dirty="0"/>
          </a:p>
          <a:p>
            <a:r>
              <a:rPr lang="en-US" dirty="0"/>
              <a:t>For a more detailed discussion of relevant tools: </a:t>
            </a:r>
            <a:r>
              <a:rPr lang="en-US" dirty="0">
                <a:hlinkClick r:id="rId4"/>
              </a:rPr>
              <a:t>Finding Mutation Hotspot At Level Of Amino Acid By Spatial Proximity In Protein Structures</a:t>
            </a:r>
            <a:r>
              <a:rPr lang="en-US" dirty="0"/>
              <a:t> </a:t>
            </a:r>
          </a:p>
        </p:txBody>
      </p:sp>
    </p:spTree>
    <p:extLst>
      <p:ext uri="{BB962C8B-B14F-4D97-AF65-F5344CB8AC3E}">
        <p14:creationId xmlns:p14="http://schemas.microsoft.com/office/powerpoint/2010/main" val="97452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vs. random/background mutation</a:t>
            </a:r>
          </a:p>
        </p:txBody>
      </p:sp>
      <p:sp>
        <p:nvSpPr>
          <p:cNvPr id="3" name="Content Placeholder 2"/>
          <p:cNvSpPr>
            <a:spLocks noGrp="1"/>
          </p:cNvSpPr>
          <p:nvPr>
            <p:ph idx="1"/>
          </p:nvPr>
        </p:nvSpPr>
        <p:spPr/>
        <p:txBody>
          <a:bodyPr/>
          <a:lstStyle/>
          <a:p>
            <a:r>
              <a:rPr lang="en-US" dirty="0"/>
              <a:t>Recurrent mutation of a gene or pathway can imply functional relevance of that gene/pathway</a:t>
            </a:r>
          </a:p>
          <a:p>
            <a:r>
              <a:rPr lang="en-US" dirty="0"/>
              <a:t>Particular somatic mutations that are recurrent (e.g. BRAF V600E) can imply an activating mutation</a:t>
            </a:r>
          </a:p>
          <a:p>
            <a:r>
              <a:rPr lang="en-US" dirty="0"/>
              <a:t>One of the most basic (but fruitful) goals of large scale tumor genome sequencing projects has been to look for these patterns of recurrence</a:t>
            </a:r>
          </a:p>
          <a:p>
            <a:pPr lvl="1"/>
            <a:r>
              <a:rPr lang="en-US" dirty="0"/>
              <a:t>Since random/background mutation rates can be very high in some tumors, determining whether an observed level/pattern of recurrence is </a:t>
            </a:r>
            <a:r>
              <a:rPr lang="en-US" b="1" dirty="0"/>
              <a:t>significant</a:t>
            </a:r>
            <a:r>
              <a:rPr lang="en-US" dirty="0"/>
              <a:t> is important</a:t>
            </a:r>
          </a:p>
          <a:p>
            <a:pPr lvl="1"/>
            <a:r>
              <a:rPr lang="en-US" dirty="0"/>
              <a:t>Overall mutation burden, gene size, pathway size, systematic artifacts, and other factors complicate this goal</a:t>
            </a:r>
          </a:p>
        </p:txBody>
      </p:sp>
    </p:spTree>
    <p:extLst>
      <p:ext uri="{BB962C8B-B14F-4D97-AF65-F5344CB8AC3E}">
        <p14:creationId xmlns:p14="http://schemas.microsoft.com/office/powerpoint/2010/main" val="208671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of the course</a:t>
            </a:r>
          </a:p>
        </p:txBody>
      </p:sp>
      <p:sp>
        <p:nvSpPr>
          <p:cNvPr id="3" name="Content Placeholder 2"/>
          <p:cNvSpPr>
            <a:spLocks noGrp="1"/>
          </p:cNvSpPr>
          <p:nvPr>
            <p:ph idx="1"/>
          </p:nvPr>
        </p:nvSpPr>
        <p:spPr/>
        <p:txBody>
          <a:bodyPr>
            <a:normAutofit fontScale="92500"/>
          </a:bodyPr>
          <a:lstStyle/>
          <a:p>
            <a:r>
              <a:rPr lang="en-US" b="1" dirty="0"/>
              <a:t>Module 1: Introduction to genomic data visualization and interpretation</a:t>
            </a:r>
          </a:p>
          <a:p>
            <a:r>
              <a:rPr lang="en-US" dirty="0"/>
              <a:t>Module 2: Using R for genomic data visualization and interpretation</a:t>
            </a:r>
          </a:p>
          <a:p>
            <a:r>
              <a:rPr lang="en-US" dirty="0"/>
              <a:t>Module 3: Introduction to </a:t>
            </a:r>
            <a:r>
              <a:rPr lang="en-US" dirty="0" err="1"/>
              <a:t>GenVisR</a:t>
            </a:r>
            <a:endParaRPr lang="en-US" dirty="0"/>
          </a:p>
          <a:p>
            <a:r>
              <a:rPr lang="en-US" dirty="0"/>
              <a:t>Module 4: Expression profiling, visualization, and interpretation</a:t>
            </a:r>
          </a:p>
          <a:p>
            <a:r>
              <a:rPr lang="en-US" b="1" dirty="0"/>
              <a:t>Module 5: Variant annotation and interpretation</a:t>
            </a:r>
          </a:p>
          <a:p>
            <a:r>
              <a:rPr lang="en-US" dirty="0"/>
              <a:t>Module 6: Q &amp; A, discussion, integrated assignments, and working with your own data</a:t>
            </a:r>
          </a:p>
          <a:p>
            <a:endParaRPr lang="en-US" dirty="0"/>
          </a:p>
          <a:p>
            <a:r>
              <a:rPr lang="en-US" dirty="0"/>
              <a:t>Tutorials</a:t>
            </a:r>
          </a:p>
          <a:p>
            <a:pPr lvl="1"/>
            <a:r>
              <a:rPr lang="en-US" dirty="0"/>
              <a:t>Provide working examples of data visualization and interpretation</a:t>
            </a:r>
          </a:p>
          <a:p>
            <a:pPr lvl="1"/>
            <a:r>
              <a:rPr lang="en-US" dirty="0"/>
              <a:t>Self contained, self explanatory, portable </a:t>
            </a:r>
          </a:p>
        </p:txBody>
      </p:sp>
    </p:spTree>
    <p:extLst>
      <p:ext uri="{BB962C8B-B14F-4D97-AF65-F5344CB8AC3E}">
        <p14:creationId xmlns:p14="http://schemas.microsoft.com/office/powerpoint/2010/main" val="135940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Human disease variation resources and initiatives</a:t>
            </a:r>
          </a:p>
        </p:txBody>
      </p:sp>
      <p:sp>
        <p:nvSpPr>
          <p:cNvPr id="3" name="Content Placeholder 2"/>
          <p:cNvSpPr>
            <a:spLocks noGrp="1"/>
          </p:cNvSpPr>
          <p:nvPr>
            <p:ph idx="1"/>
          </p:nvPr>
        </p:nvSpPr>
        <p:spPr/>
        <p:txBody>
          <a:bodyPr>
            <a:normAutofit lnSpcReduction="10000"/>
          </a:bodyPr>
          <a:lstStyle/>
          <a:p>
            <a:r>
              <a:rPr lang="en-US" dirty="0">
                <a:hlinkClick r:id="rId2"/>
              </a:rPr>
              <a:t>Gemini</a:t>
            </a:r>
            <a:endParaRPr lang="en-US" dirty="0"/>
          </a:p>
          <a:p>
            <a:r>
              <a:rPr lang="en-US" dirty="0" err="1">
                <a:hlinkClick r:id="rId3"/>
              </a:rPr>
              <a:t>OMiM</a:t>
            </a:r>
            <a:endParaRPr lang="en-US" dirty="0"/>
          </a:p>
          <a:p>
            <a:r>
              <a:rPr lang="en-US" dirty="0">
                <a:hlinkClick r:id="rId4"/>
              </a:rPr>
              <a:t>HGMD</a:t>
            </a:r>
            <a:endParaRPr lang="en-US" dirty="0"/>
          </a:p>
          <a:p>
            <a:r>
              <a:rPr lang="en-US" dirty="0">
                <a:hlinkClick r:id="rId5"/>
              </a:rPr>
              <a:t>dbSNP</a:t>
            </a:r>
            <a:endParaRPr lang="en-US" dirty="0"/>
          </a:p>
          <a:p>
            <a:r>
              <a:rPr lang="en-US" dirty="0" err="1">
                <a:hlinkClick r:id="rId6"/>
              </a:rPr>
              <a:t>ExaC</a:t>
            </a:r>
            <a:endParaRPr lang="en-US" dirty="0"/>
          </a:p>
          <a:p>
            <a:r>
              <a:rPr lang="en-US" dirty="0">
                <a:hlinkClick r:id="rId7"/>
              </a:rPr>
              <a:t>GNOMAD</a:t>
            </a:r>
            <a:endParaRPr lang="en-US" dirty="0"/>
          </a:p>
          <a:p>
            <a:r>
              <a:rPr lang="en-US" dirty="0" err="1">
                <a:hlinkClick r:id="rId8"/>
              </a:rPr>
              <a:t>Varsome</a:t>
            </a:r>
            <a:endParaRPr lang="en-US" dirty="0"/>
          </a:p>
          <a:p>
            <a:r>
              <a:rPr lang="en-US" dirty="0">
                <a:hlinkClick r:id="rId9" action="ppaction://hlinkfile"/>
              </a:rPr>
              <a:t>Allele Registry</a:t>
            </a:r>
            <a:endParaRPr lang="en-US" dirty="0"/>
          </a:p>
          <a:p>
            <a:r>
              <a:rPr lang="en-US" dirty="0" err="1">
                <a:hlinkClick r:id="rId10"/>
              </a:rPr>
              <a:t>MyVariant.info</a:t>
            </a:r>
            <a:endParaRPr lang="en-US" dirty="0"/>
          </a:p>
          <a:p>
            <a:r>
              <a:rPr lang="en-US" dirty="0">
                <a:hlinkClick r:id="rId11"/>
              </a:rPr>
              <a:t>Ensembl</a:t>
            </a:r>
            <a:endParaRPr lang="en-US" dirty="0"/>
          </a:p>
          <a:p>
            <a:r>
              <a:rPr lang="en-US" dirty="0">
                <a:hlinkClick r:id="rId12"/>
              </a:rPr>
              <a:t>UCSC</a:t>
            </a:r>
            <a:endParaRPr lang="en-US" dirty="0"/>
          </a:p>
          <a:p>
            <a:r>
              <a:rPr lang="en-US" dirty="0"/>
              <a:t>Many more </a:t>
            </a:r>
            <a:r>
              <a:rPr lang="mr-IN" dirty="0"/>
              <a:t>…</a:t>
            </a:r>
            <a:endParaRPr lang="en-US" dirty="0"/>
          </a:p>
        </p:txBody>
      </p:sp>
    </p:spTree>
    <p:extLst>
      <p:ext uri="{BB962C8B-B14F-4D97-AF65-F5344CB8AC3E}">
        <p14:creationId xmlns:p14="http://schemas.microsoft.com/office/powerpoint/2010/main" val="3559774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Cancer variation resources: TCGA and ICGC have sequenced 10,000s of exomes, 1,000s of whole genomes</a:t>
            </a:r>
          </a:p>
        </p:txBody>
      </p:sp>
      <p:sp>
        <p:nvSpPr>
          <p:cNvPr id="3" name="Rectangle 2"/>
          <p:cNvSpPr/>
          <p:nvPr/>
        </p:nvSpPr>
        <p:spPr>
          <a:xfrm>
            <a:off x="381000" y="6248400"/>
            <a:ext cx="2430210" cy="369332"/>
          </a:xfrm>
          <a:prstGeom prst="rect">
            <a:avLst/>
          </a:prstGeom>
        </p:spPr>
        <p:txBody>
          <a:bodyPr wrap="none">
            <a:spAutoFit/>
          </a:bodyPr>
          <a:lstStyle/>
          <a:p>
            <a:r>
              <a:rPr lang="en-US" dirty="0">
                <a:hlinkClick r:id="rId2"/>
              </a:rPr>
              <a:t>https://dcc.icgc.org/</a:t>
            </a:r>
            <a:r>
              <a:rPr lang="en-US" dirty="0"/>
              <a:t> </a:t>
            </a:r>
          </a:p>
        </p:txBody>
      </p:sp>
      <p:pic>
        <p:nvPicPr>
          <p:cNvPr id="5" name="Content Placeholder 4" descr="Screen Shot 2017-03-08 at 2.26.18 PM.png"/>
          <p:cNvPicPr>
            <a:picLocks noGrp="1" noChangeAspect="1"/>
          </p:cNvPicPr>
          <p:nvPr>
            <p:ph idx="1"/>
          </p:nvPr>
        </p:nvPicPr>
        <p:blipFill>
          <a:blip r:embed="rId3">
            <a:extLst>
              <a:ext uri="{28A0092B-C50C-407E-A947-70E740481C1C}">
                <a14:useLocalDpi xmlns:a14="http://schemas.microsoft.com/office/drawing/2010/main" val="0"/>
              </a:ext>
            </a:extLst>
          </a:blip>
          <a:srcRect t="-15200" b="-15200"/>
          <a:stretch>
            <a:fillRect/>
          </a:stretch>
        </p:blipFill>
        <p:spPr/>
      </p:pic>
    </p:spTree>
    <p:extLst>
      <p:ext uri="{BB962C8B-B14F-4D97-AF65-F5344CB8AC3E}">
        <p14:creationId xmlns:p14="http://schemas.microsoft.com/office/powerpoint/2010/main" val="1013187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cancer mutation data portals</a:t>
            </a:r>
          </a:p>
        </p:txBody>
      </p:sp>
      <p:sp>
        <p:nvSpPr>
          <p:cNvPr id="3" name="Content Placeholder 2"/>
          <p:cNvSpPr>
            <a:spLocks noGrp="1"/>
          </p:cNvSpPr>
          <p:nvPr>
            <p:ph idx="1"/>
          </p:nvPr>
        </p:nvSpPr>
        <p:spPr/>
        <p:txBody>
          <a:bodyPr/>
          <a:lstStyle/>
          <a:p>
            <a:r>
              <a:rPr lang="en-US" dirty="0"/>
              <a:t>Many, many resources</a:t>
            </a:r>
          </a:p>
          <a:p>
            <a:r>
              <a:rPr lang="en-US" dirty="0"/>
              <a:t>Some of the resources that we find most useful</a:t>
            </a:r>
          </a:p>
          <a:p>
            <a:pPr lvl="1"/>
            <a:r>
              <a:rPr lang="en-US" dirty="0">
                <a:hlinkClick r:id="rId2"/>
              </a:rPr>
              <a:t>Genomic data commons</a:t>
            </a:r>
            <a:endParaRPr lang="en-US" dirty="0"/>
          </a:p>
          <a:p>
            <a:pPr lvl="1"/>
            <a:r>
              <a:rPr lang="en-US" dirty="0">
                <a:hlinkClick r:id="rId3"/>
              </a:rPr>
              <a:t>ICGC data portal</a:t>
            </a:r>
            <a:endParaRPr lang="en-US" dirty="0"/>
          </a:p>
          <a:p>
            <a:pPr lvl="1"/>
            <a:r>
              <a:rPr lang="en-US" dirty="0">
                <a:hlinkClick r:id="rId4"/>
              </a:rPr>
              <a:t>cBioPortal</a:t>
            </a:r>
            <a:r>
              <a:rPr lang="en-US" dirty="0"/>
              <a:t> (</a:t>
            </a:r>
            <a:r>
              <a:rPr lang="en-US" dirty="0" err="1">
                <a:hlinkClick r:id="rId5"/>
              </a:rPr>
              <a:t>OncoPrinter</a:t>
            </a:r>
            <a:r>
              <a:rPr lang="en-US" dirty="0"/>
              <a:t> &amp; </a:t>
            </a:r>
            <a:r>
              <a:rPr lang="en-US" dirty="0" err="1">
                <a:hlinkClick r:id="rId6"/>
              </a:rPr>
              <a:t>MutationMapper</a:t>
            </a:r>
            <a:r>
              <a:rPr lang="en-US" dirty="0"/>
              <a:t>)</a:t>
            </a:r>
          </a:p>
          <a:p>
            <a:pPr lvl="1"/>
            <a:r>
              <a:rPr lang="en-US" dirty="0">
                <a:hlinkClick r:id="rId7"/>
              </a:rPr>
              <a:t>Cosmic</a:t>
            </a:r>
            <a:endParaRPr lang="en-US" dirty="0"/>
          </a:p>
          <a:p>
            <a:pPr lvl="1"/>
            <a:r>
              <a:rPr lang="en-US" dirty="0">
                <a:hlinkClick r:id="rId8"/>
              </a:rPr>
              <a:t>TCGA data portal</a:t>
            </a:r>
            <a:endParaRPr lang="en-US" dirty="0"/>
          </a:p>
          <a:p>
            <a:pPr lvl="1"/>
            <a:r>
              <a:rPr lang="en-US" dirty="0">
                <a:hlinkClick r:id="rId9"/>
              </a:rPr>
              <a:t>St. Jude pediatric cancer portal</a:t>
            </a:r>
            <a:r>
              <a:rPr lang="en-US" dirty="0"/>
              <a:t> (</a:t>
            </a:r>
            <a:r>
              <a:rPr lang="en-US" dirty="0" err="1">
                <a:hlinkClick r:id="rId10"/>
              </a:rPr>
              <a:t>ProteinPaint</a:t>
            </a:r>
            <a:r>
              <a:rPr lang="en-US" dirty="0"/>
              <a:t>)</a:t>
            </a:r>
          </a:p>
          <a:p>
            <a:pPr marL="342900" lvl="1" indent="-342900"/>
            <a:endParaRPr lang="en-US" dirty="0"/>
          </a:p>
          <a:p>
            <a:pPr marL="342900" lvl="1" indent="-342900"/>
            <a:r>
              <a:rPr lang="en-US" dirty="0"/>
              <a:t>We track (blog about) these resources as they develop (on </a:t>
            </a:r>
            <a:r>
              <a:rPr lang="en-US" dirty="0" err="1"/>
              <a:t>BioStars</a:t>
            </a:r>
            <a:r>
              <a:rPr lang="en-US" dirty="0"/>
              <a:t> </a:t>
            </a:r>
            <a:r>
              <a:rPr lang="en-US" dirty="0">
                <a:hlinkClick r:id="rId11"/>
              </a:rPr>
              <a:t>here</a:t>
            </a:r>
            <a:r>
              <a:rPr lang="en-US" dirty="0"/>
              <a:t>).</a:t>
            </a:r>
          </a:p>
        </p:txBody>
      </p:sp>
    </p:spTree>
    <p:extLst>
      <p:ext uri="{BB962C8B-B14F-4D97-AF65-F5344CB8AC3E}">
        <p14:creationId xmlns:p14="http://schemas.microsoft.com/office/powerpoint/2010/main" val="714929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6261E"/>
                </a:solidFill>
              </a:rPr>
              <a:t>Non-human variation resources</a:t>
            </a:r>
          </a:p>
        </p:txBody>
      </p:sp>
      <p:sp>
        <p:nvSpPr>
          <p:cNvPr id="3" name="Content Placeholder 2"/>
          <p:cNvSpPr>
            <a:spLocks noGrp="1"/>
          </p:cNvSpPr>
          <p:nvPr>
            <p:ph idx="1"/>
          </p:nvPr>
        </p:nvSpPr>
        <p:spPr/>
        <p:txBody>
          <a:bodyPr/>
          <a:lstStyle/>
          <a:p>
            <a:r>
              <a:rPr lang="en-US" dirty="0">
                <a:hlinkClick r:id="rId2"/>
              </a:rPr>
              <a:t>European Variation Archive (EVA)</a:t>
            </a:r>
            <a:endParaRPr lang="en-US" dirty="0"/>
          </a:p>
          <a:p>
            <a:r>
              <a:rPr lang="en-US" dirty="0">
                <a:hlinkClick r:id="rId3"/>
              </a:rPr>
              <a:t>Online Mendelian Inheritance in Animals (OMIA)</a:t>
            </a:r>
            <a:endParaRPr lang="en-US" dirty="0"/>
          </a:p>
          <a:p>
            <a:endParaRPr lang="en-US" dirty="0"/>
          </a:p>
          <a:p>
            <a:r>
              <a:rPr lang="en-US" dirty="0"/>
              <a:t>Species specific resources</a:t>
            </a:r>
            <a:endParaRPr lang="en-US" dirty="0">
              <a:hlinkClick r:id="rId4"/>
            </a:endParaRPr>
          </a:p>
          <a:p>
            <a:pPr lvl="1"/>
            <a:r>
              <a:rPr lang="en-US" dirty="0">
                <a:hlinkClick r:id="rId4"/>
              </a:rPr>
              <a:t>FlyBase</a:t>
            </a:r>
            <a:endParaRPr lang="en-US" dirty="0"/>
          </a:p>
          <a:p>
            <a:pPr lvl="1"/>
            <a:r>
              <a:rPr lang="en-US" dirty="0">
                <a:hlinkClick r:id="rId5"/>
              </a:rPr>
              <a:t>Mouse Genome Informatics</a:t>
            </a:r>
            <a:endParaRPr lang="en-US" dirty="0"/>
          </a:p>
          <a:p>
            <a:pPr lvl="1"/>
            <a:r>
              <a:rPr lang="en-US" dirty="0">
                <a:hlinkClick r:id="rId6"/>
              </a:rPr>
              <a:t>Rat Genome Database</a:t>
            </a:r>
            <a:endParaRPr lang="en-US" dirty="0"/>
          </a:p>
          <a:p>
            <a:pPr lvl="1"/>
            <a:r>
              <a:rPr lang="en-US" dirty="0" err="1">
                <a:hlinkClick r:id="rId7"/>
              </a:rPr>
              <a:t>Zebrafish</a:t>
            </a:r>
            <a:r>
              <a:rPr lang="en-US" dirty="0">
                <a:hlinkClick r:id="rId7"/>
              </a:rPr>
              <a:t> Information Network</a:t>
            </a:r>
            <a:endParaRPr lang="en-US" dirty="0"/>
          </a:p>
          <a:p>
            <a:endParaRPr lang="en-US" dirty="0"/>
          </a:p>
        </p:txBody>
      </p:sp>
    </p:spTree>
    <p:extLst>
      <p:ext uri="{BB962C8B-B14F-4D97-AF65-F5344CB8AC3E}">
        <p14:creationId xmlns:p14="http://schemas.microsoft.com/office/powerpoint/2010/main" val="2082499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Deleterious vs. tolerated (functional vs. non-functional)</a:t>
            </a:r>
          </a:p>
        </p:txBody>
      </p:sp>
      <p:sp>
        <p:nvSpPr>
          <p:cNvPr id="3" name="Content Placeholder 2"/>
          <p:cNvSpPr>
            <a:spLocks noGrp="1"/>
          </p:cNvSpPr>
          <p:nvPr>
            <p:ph idx="1"/>
          </p:nvPr>
        </p:nvSpPr>
        <p:spPr/>
        <p:txBody>
          <a:bodyPr/>
          <a:lstStyle/>
          <a:p>
            <a:r>
              <a:rPr lang="en-US" dirty="0"/>
              <a:t>Many tools/resources attempt to classify variants as “deleterious” vs. “tolerated” (aka “benign”)</a:t>
            </a:r>
          </a:p>
          <a:p>
            <a:pPr lvl="1"/>
            <a:r>
              <a:rPr lang="en-US" dirty="0"/>
              <a:t>E.g. Sift, </a:t>
            </a:r>
            <a:r>
              <a:rPr lang="en-US" dirty="0" err="1"/>
              <a:t>PolyPhen</a:t>
            </a:r>
            <a:r>
              <a:rPr lang="en-US" dirty="0"/>
              <a:t>, </a:t>
            </a:r>
            <a:r>
              <a:rPr lang="en-US" dirty="0" err="1"/>
              <a:t>Condel</a:t>
            </a:r>
            <a:r>
              <a:rPr lang="en-US" dirty="0"/>
              <a:t>, </a:t>
            </a:r>
            <a:r>
              <a:rPr lang="en-US" dirty="0">
                <a:hlinkClick r:id="rId2"/>
              </a:rPr>
              <a:t>CADD</a:t>
            </a:r>
            <a:r>
              <a:rPr lang="en-US" dirty="0"/>
              <a:t>, etc.</a:t>
            </a:r>
          </a:p>
          <a:p>
            <a:r>
              <a:rPr lang="en-US" dirty="0"/>
              <a:t>The goal of these tools is often confused with predicting whether the mutation is gain-of-function/activating</a:t>
            </a:r>
          </a:p>
          <a:p>
            <a:pPr lvl="1"/>
            <a:r>
              <a:rPr lang="en-US" dirty="0"/>
              <a:t>Not the same thing…</a:t>
            </a:r>
          </a:p>
          <a:p>
            <a:pPr lvl="1"/>
            <a:r>
              <a:rPr lang="en-US" dirty="0"/>
              <a:t>Mostly driven by sequence conservation (though CADD considers a more complex set of features)</a:t>
            </a:r>
          </a:p>
          <a:p>
            <a:endParaRPr lang="en-US" dirty="0"/>
          </a:p>
          <a:p>
            <a:r>
              <a:rPr lang="en-US" dirty="0"/>
              <a:t>Variant effect annotators</a:t>
            </a:r>
          </a:p>
          <a:p>
            <a:pPr lvl="1"/>
            <a:r>
              <a:rPr lang="en-US" dirty="0"/>
              <a:t>VEP, </a:t>
            </a:r>
            <a:r>
              <a:rPr lang="en-US" dirty="0" err="1"/>
              <a:t>snpEff</a:t>
            </a:r>
            <a:r>
              <a:rPr lang="en-US" dirty="0"/>
              <a:t>, ANNOVAR, VAAST</a:t>
            </a:r>
          </a:p>
        </p:txBody>
      </p:sp>
    </p:spTree>
    <p:extLst>
      <p:ext uri="{BB962C8B-B14F-4D97-AF65-F5344CB8AC3E}">
        <p14:creationId xmlns:p14="http://schemas.microsoft.com/office/powerpoint/2010/main" val="157352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‘waterfall’ plot is one way to visualize the pattern of recurrence in a cohort</a:t>
            </a:r>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2951439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relevance to cancer biology?</a:t>
            </a:r>
          </a:p>
        </p:txBody>
      </p:sp>
      <p:sp>
        <p:nvSpPr>
          <p:cNvPr id="3" name="Content Placeholder 2"/>
          <p:cNvSpPr>
            <a:spLocks noGrp="1"/>
          </p:cNvSpPr>
          <p:nvPr>
            <p:ph idx="1"/>
          </p:nvPr>
        </p:nvSpPr>
        <p:spPr/>
        <p:txBody>
          <a:bodyPr/>
          <a:lstStyle/>
          <a:p>
            <a:r>
              <a:rPr lang="en-US" dirty="0"/>
              <a:t>Many useful resources that are gene centric</a:t>
            </a:r>
          </a:p>
          <a:p>
            <a:pPr lvl="1"/>
            <a:r>
              <a:rPr lang="en-US" dirty="0">
                <a:hlinkClick r:id="rId2"/>
              </a:rPr>
              <a:t>Databases of tumor suppressors and oncogenes</a:t>
            </a:r>
            <a:endParaRPr lang="en-US" dirty="0"/>
          </a:p>
          <a:p>
            <a:pPr lvl="1"/>
            <a:r>
              <a:rPr lang="en-US" dirty="0"/>
              <a:t>If the gene where a variant occurs is relevant to a disease or phenotype, then we turn our attention to the significance of the specific variant</a:t>
            </a:r>
          </a:p>
          <a:p>
            <a:pPr lvl="1"/>
            <a:endParaRPr lang="en-US" dirty="0"/>
          </a:p>
          <a:p>
            <a:r>
              <a:rPr lang="en-US" dirty="0"/>
              <a:t>Does the variant have established functional relevance?</a:t>
            </a:r>
            <a:endParaRPr lang="en-US" dirty="0">
              <a:hlinkClick r:id="" action="ppaction://noaction"/>
            </a:endParaRPr>
          </a:p>
          <a:p>
            <a:pPr lvl="1"/>
            <a:r>
              <a:rPr lang="en-US" dirty="0">
                <a:hlinkClick r:id="" action="ppaction://noaction"/>
              </a:rPr>
              <a:t>DoCM – the Database of Curated Mutations</a:t>
            </a:r>
            <a:r>
              <a:rPr lang="en-US" dirty="0"/>
              <a:t> is a resource that aggregates specific variants with documented relevance to cancer</a:t>
            </a:r>
          </a:p>
          <a:p>
            <a:pPr lvl="1"/>
            <a:r>
              <a:rPr lang="en-US" dirty="0">
                <a:hlinkClick r:id="rId3"/>
              </a:rPr>
              <a:t>Cancer Hotspots</a:t>
            </a:r>
            <a:endParaRPr lang="en-US" dirty="0"/>
          </a:p>
          <a:p>
            <a:pPr lvl="1"/>
            <a:r>
              <a:rPr lang="en-US" dirty="0">
                <a:solidFill>
                  <a:srgbClr val="26261E"/>
                </a:solidFill>
              </a:rPr>
              <a:t>Others</a:t>
            </a:r>
          </a:p>
        </p:txBody>
      </p:sp>
    </p:spTree>
    <p:extLst>
      <p:ext uri="{BB962C8B-B14F-4D97-AF65-F5344CB8AC3E}">
        <p14:creationId xmlns:p14="http://schemas.microsoft.com/office/powerpoint/2010/main" val="4145042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Clinically relevant?</a:t>
            </a:r>
          </a:p>
        </p:txBody>
      </p:sp>
      <p:sp>
        <p:nvSpPr>
          <p:cNvPr id="3" name="Content Placeholder 2"/>
          <p:cNvSpPr>
            <a:spLocks noGrp="1"/>
          </p:cNvSpPr>
          <p:nvPr>
            <p:ph idx="1"/>
          </p:nvPr>
        </p:nvSpPr>
        <p:spPr/>
        <p:txBody>
          <a:bodyPr/>
          <a:lstStyle/>
          <a:p>
            <a:r>
              <a:rPr lang="en-US" dirty="0"/>
              <a:t>A gene or variant can be relevant to disease biology or a specific phenotype but not have any established clinical relevance</a:t>
            </a:r>
          </a:p>
          <a:p>
            <a:pPr lvl="1"/>
            <a:r>
              <a:rPr lang="en-US" dirty="0"/>
              <a:t>Arguably this is mostly the case…</a:t>
            </a:r>
          </a:p>
          <a:p>
            <a:pPr lvl="1"/>
            <a:r>
              <a:rPr lang="en-US" dirty="0"/>
              <a:t>The majority of genes and variants when observed do not lead to a clinical </a:t>
            </a:r>
            <a:r>
              <a:rPr lang="en-US" b="1" dirty="0"/>
              <a:t>action</a:t>
            </a:r>
            <a:endParaRPr lang="en-US" dirty="0"/>
          </a:p>
          <a:p>
            <a:pPr marL="457200" lvl="1" indent="0">
              <a:buNone/>
            </a:pPr>
            <a:endParaRPr lang="en-US" dirty="0"/>
          </a:p>
          <a:p>
            <a:r>
              <a:rPr lang="en-US" dirty="0"/>
              <a:t>Types of clinical relevance</a:t>
            </a:r>
          </a:p>
          <a:p>
            <a:pPr lvl="1"/>
            <a:r>
              <a:rPr lang="en-US" dirty="0"/>
              <a:t>Predictive (“druggable”)</a:t>
            </a:r>
          </a:p>
          <a:p>
            <a:pPr lvl="1"/>
            <a:r>
              <a:rPr lang="en-US" dirty="0"/>
              <a:t>Prognostic</a:t>
            </a:r>
          </a:p>
          <a:p>
            <a:pPr lvl="1"/>
            <a:r>
              <a:rPr lang="en-US" dirty="0"/>
              <a:t>Diagnostic</a:t>
            </a:r>
          </a:p>
          <a:p>
            <a:pPr lvl="1"/>
            <a:r>
              <a:rPr lang="en-US" dirty="0"/>
              <a:t>Predisposing</a:t>
            </a:r>
          </a:p>
        </p:txBody>
      </p:sp>
    </p:spTree>
    <p:extLst>
      <p:ext uri="{BB962C8B-B14F-4D97-AF65-F5344CB8AC3E}">
        <p14:creationId xmlns:p14="http://schemas.microsoft.com/office/powerpoint/2010/main" val="302786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Providing current and comprehensive interpretations of clinical significance of variants is a non-trivial task </a:t>
            </a:r>
          </a:p>
        </p:txBody>
      </p:sp>
      <p:pic>
        <p:nvPicPr>
          <p:cNvPr id="4" name="Content Placeholder 3" descr="FoundOne-BS-Breast-Sample-Report_Page_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167" t="11557" r="2013" b="30879"/>
          <a:stretch/>
        </p:blipFill>
        <p:spPr>
          <a:xfrm>
            <a:off x="923693" y="1106834"/>
            <a:ext cx="7011398" cy="5508369"/>
          </a:xfrm>
        </p:spPr>
      </p:pic>
      <p:sp>
        <p:nvSpPr>
          <p:cNvPr id="5" name="TextBox 4"/>
          <p:cNvSpPr txBox="1"/>
          <p:nvPr/>
        </p:nvSpPr>
        <p:spPr>
          <a:xfrm>
            <a:off x="547652" y="5592421"/>
            <a:ext cx="7830223" cy="923330"/>
          </a:xfrm>
          <a:prstGeom prst="rect">
            <a:avLst/>
          </a:prstGeom>
          <a:solidFill>
            <a:srgbClr val="FFFFFF"/>
          </a:solidFill>
        </p:spPr>
        <p:txBody>
          <a:bodyPr wrap="square" rtlCol="0">
            <a:spAutoFit/>
          </a:bodyPr>
          <a:lstStyle/>
          <a:p>
            <a:pPr marL="285750" indent="-285750">
              <a:buFont typeface="Arial"/>
              <a:buChar char="•"/>
            </a:pPr>
            <a:r>
              <a:rPr lang="en-US" dirty="0"/>
              <a:t>Interpretations are typically produced by paid curators with no provenance and no mechanism for feedback</a:t>
            </a:r>
          </a:p>
          <a:p>
            <a:pPr marL="285750" indent="-285750">
              <a:buFont typeface="Arial"/>
              <a:buChar char="•"/>
            </a:pPr>
            <a:r>
              <a:rPr lang="en-US" dirty="0"/>
              <a:t>This effort would be enhanced by a public domain effort</a:t>
            </a:r>
          </a:p>
        </p:txBody>
      </p:sp>
    </p:spTree>
    <p:extLst>
      <p:ext uri="{BB962C8B-B14F-4D97-AF65-F5344CB8AC3E}">
        <p14:creationId xmlns:p14="http://schemas.microsoft.com/office/powerpoint/2010/main" val="3971034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Resources to help interpret clinical relevance</a:t>
            </a:r>
          </a:p>
        </p:txBody>
      </p:sp>
      <p:pic>
        <p:nvPicPr>
          <p:cNvPr id="5" name="Picture 4"/>
          <p:cNvPicPr>
            <a:picLocks noChangeAspect="1"/>
          </p:cNvPicPr>
          <p:nvPr/>
        </p:nvPicPr>
        <p:blipFill>
          <a:blip r:embed="rId2"/>
          <a:stretch>
            <a:fillRect/>
          </a:stretch>
        </p:blipFill>
        <p:spPr>
          <a:xfrm>
            <a:off x="533400" y="990601"/>
            <a:ext cx="7620000" cy="5302060"/>
          </a:xfrm>
          <a:prstGeom prst="rect">
            <a:avLst/>
          </a:prstGeom>
        </p:spPr>
      </p:pic>
      <p:sp>
        <p:nvSpPr>
          <p:cNvPr id="6" name="Rectangle 5"/>
          <p:cNvSpPr/>
          <p:nvPr/>
        </p:nvSpPr>
        <p:spPr>
          <a:xfrm>
            <a:off x="609600" y="6412468"/>
            <a:ext cx="4648200" cy="369332"/>
          </a:xfrm>
          <a:prstGeom prst="rect">
            <a:avLst/>
          </a:prstGeom>
        </p:spPr>
        <p:txBody>
          <a:bodyPr wrap="square">
            <a:spAutoFit/>
          </a:bodyPr>
          <a:lstStyle/>
          <a:p>
            <a:r>
              <a:rPr lang="en-US" u="sng" dirty="0">
                <a:hlinkClick r:id="rId3"/>
              </a:rPr>
              <a:t>Ainscough et al. 2016. Nature Methods</a:t>
            </a:r>
            <a:endParaRPr lang="en-US" dirty="0"/>
          </a:p>
        </p:txBody>
      </p:sp>
    </p:spTree>
    <p:extLst>
      <p:ext uri="{BB962C8B-B14F-4D97-AF65-F5344CB8AC3E}">
        <p14:creationId xmlns:p14="http://schemas.microsoft.com/office/powerpoint/2010/main" val="46426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of module 5</a:t>
            </a:r>
          </a:p>
        </p:txBody>
      </p:sp>
      <p:sp>
        <p:nvSpPr>
          <p:cNvPr id="3" name="Content Placeholder 2"/>
          <p:cNvSpPr>
            <a:spLocks noGrp="1"/>
          </p:cNvSpPr>
          <p:nvPr>
            <p:ph idx="1"/>
          </p:nvPr>
        </p:nvSpPr>
        <p:spPr/>
        <p:txBody>
          <a:bodyPr/>
          <a:lstStyle/>
          <a:p>
            <a:r>
              <a:rPr lang="en-US" dirty="0"/>
              <a:t>Variant annotation and interpretation</a:t>
            </a:r>
          </a:p>
          <a:p>
            <a:pPr lvl="1"/>
            <a:r>
              <a:rPr lang="en-US" dirty="0"/>
              <a:t>Types of variation</a:t>
            </a:r>
          </a:p>
          <a:p>
            <a:pPr lvl="1"/>
            <a:r>
              <a:rPr lang="en-US" dirty="0"/>
              <a:t>Key concepts for interpreting variants</a:t>
            </a:r>
          </a:p>
          <a:p>
            <a:pPr lvl="1"/>
            <a:r>
              <a:rPr lang="en-US" dirty="0"/>
              <a:t>Variant resources</a:t>
            </a:r>
          </a:p>
          <a:p>
            <a:pPr lvl="2"/>
            <a:r>
              <a:rPr lang="en-US" dirty="0"/>
              <a:t>Human disease</a:t>
            </a:r>
          </a:p>
          <a:p>
            <a:pPr lvl="2"/>
            <a:r>
              <a:rPr lang="en-US" dirty="0"/>
              <a:t>Cancer</a:t>
            </a:r>
          </a:p>
          <a:p>
            <a:pPr lvl="2"/>
            <a:r>
              <a:rPr lang="en-US" dirty="0"/>
              <a:t>Non-human</a:t>
            </a:r>
          </a:p>
          <a:p>
            <a:pPr lvl="1"/>
            <a:r>
              <a:rPr lang="en-US" dirty="0"/>
              <a:t>Functional characterization</a:t>
            </a:r>
          </a:p>
          <a:p>
            <a:pPr lvl="1"/>
            <a:r>
              <a:rPr lang="en-US" dirty="0"/>
              <a:t>Clinical relevance</a:t>
            </a:r>
          </a:p>
        </p:txBody>
      </p:sp>
    </p:spTree>
    <p:extLst>
      <p:ext uri="{BB962C8B-B14F-4D97-AF65-F5344CB8AC3E}">
        <p14:creationId xmlns:p14="http://schemas.microsoft.com/office/powerpoint/2010/main" val="426510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Resources providing clinical interpretations of mutations are the most lacking</a:t>
            </a:r>
          </a:p>
        </p:txBody>
      </p:sp>
      <p:sp>
        <p:nvSpPr>
          <p:cNvPr id="3" name="Content Placeholder 2"/>
          <p:cNvSpPr>
            <a:spLocks noGrp="1"/>
          </p:cNvSpPr>
          <p:nvPr>
            <p:ph idx="1"/>
          </p:nvPr>
        </p:nvSpPr>
        <p:spPr>
          <a:xfrm>
            <a:off x="226787" y="1016000"/>
            <a:ext cx="8636001" cy="5277824"/>
          </a:xfrm>
        </p:spPr>
        <p:txBody>
          <a:bodyPr>
            <a:normAutofit/>
          </a:bodyPr>
          <a:lstStyle/>
          <a:p>
            <a:r>
              <a:rPr lang="en-US" dirty="0">
                <a:hlinkClick r:id="rId3"/>
              </a:rPr>
              <a:t>ClinVar</a:t>
            </a:r>
            <a:endParaRPr lang="en-US" dirty="0"/>
          </a:p>
          <a:p>
            <a:r>
              <a:rPr lang="en-US" dirty="0">
                <a:hlinkClick r:id="rId4"/>
              </a:rPr>
              <a:t>ClinGen</a:t>
            </a:r>
            <a:endParaRPr lang="en-US" dirty="0"/>
          </a:p>
          <a:p>
            <a:r>
              <a:rPr lang="en-US" dirty="0">
                <a:hlinkClick r:id="rId5"/>
              </a:rPr>
              <a:t>LOVD</a:t>
            </a:r>
            <a:endParaRPr lang="en-US" dirty="0"/>
          </a:p>
          <a:p>
            <a:r>
              <a:rPr lang="en-US" dirty="0">
                <a:hlinkClick r:id="rId6"/>
              </a:rPr>
              <a:t>CIViC</a:t>
            </a:r>
            <a:r>
              <a:rPr lang="en-US" dirty="0"/>
              <a:t> (cancer specific)</a:t>
            </a:r>
          </a:p>
          <a:p>
            <a:pPr marL="0" indent="0">
              <a:buNone/>
            </a:pPr>
            <a:endParaRPr lang="en-US" dirty="0"/>
          </a:p>
          <a:p>
            <a:r>
              <a:rPr lang="en-US" dirty="0"/>
              <a:t>Many ad hoc “databases” at academic centers and hospitals</a:t>
            </a:r>
          </a:p>
          <a:p>
            <a:r>
              <a:rPr lang="en-US" dirty="0"/>
              <a:t>Commercial software solutions, pharmaceutical companies, etc.</a:t>
            </a:r>
          </a:p>
          <a:p>
            <a:endParaRPr lang="en-US" dirty="0"/>
          </a:p>
          <a:p>
            <a:endParaRPr lang="en-US" dirty="0"/>
          </a:p>
          <a:p>
            <a:endParaRPr lang="en-US" dirty="0"/>
          </a:p>
        </p:txBody>
      </p:sp>
    </p:spTree>
    <p:extLst>
      <p:ext uri="{BB962C8B-B14F-4D97-AF65-F5344CB8AC3E}">
        <p14:creationId xmlns:p14="http://schemas.microsoft.com/office/powerpoint/2010/main" val="2494808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CIViC was created to fill gaps in these resources</a:t>
            </a:r>
          </a:p>
        </p:txBody>
      </p:sp>
      <p:sp>
        <p:nvSpPr>
          <p:cNvPr id="3" name="Content Placeholder 2"/>
          <p:cNvSpPr>
            <a:spLocks noGrp="1"/>
          </p:cNvSpPr>
          <p:nvPr>
            <p:ph idx="1"/>
          </p:nvPr>
        </p:nvSpPr>
        <p:spPr>
          <a:xfrm>
            <a:off x="457200" y="993015"/>
            <a:ext cx="8229600" cy="5133149"/>
          </a:xfrm>
        </p:spPr>
        <p:txBody>
          <a:bodyPr>
            <a:normAutofit fontScale="92500"/>
          </a:bodyPr>
          <a:lstStyle/>
          <a:p>
            <a:r>
              <a:rPr lang="en-US" dirty="0">
                <a:hlinkClick r:id="rId3"/>
              </a:rPr>
              <a:t>www.civicdb.org</a:t>
            </a:r>
            <a:r>
              <a:rPr lang="en-US" dirty="0"/>
              <a:t> </a:t>
            </a:r>
          </a:p>
          <a:p>
            <a:r>
              <a:rPr lang="en-US" dirty="0"/>
              <a:t>Information on the clinical impact of many cancer variants is scattered throughout the published literature</a:t>
            </a:r>
          </a:p>
          <a:p>
            <a:pPr lvl="1"/>
            <a:r>
              <a:rPr lang="en-US" dirty="0"/>
              <a:t>This makes collecting that information both time and labor-intensive</a:t>
            </a:r>
          </a:p>
          <a:p>
            <a:pPr lvl="1"/>
            <a:r>
              <a:rPr lang="en-US" dirty="0"/>
              <a:t>Yet we are all repeating each others efforts…</a:t>
            </a:r>
          </a:p>
          <a:p>
            <a:r>
              <a:rPr lang="en-US" dirty="0"/>
              <a:t>CIViC could act as a centralized forum for curation, interpretation, and debate</a:t>
            </a:r>
          </a:p>
          <a:p>
            <a:r>
              <a:rPr lang="en-US" dirty="0"/>
              <a:t>Existing resources do not facilitate computational access </a:t>
            </a:r>
          </a:p>
          <a:p>
            <a:pPr lvl="1"/>
            <a:r>
              <a:rPr lang="en-US" dirty="0"/>
              <a:t>No APIs, not open source, not open access, etc.</a:t>
            </a:r>
          </a:p>
          <a:p>
            <a:endParaRPr lang="en-US" dirty="0"/>
          </a:p>
          <a:p>
            <a:r>
              <a:rPr lang="en-US" dirty="0"/>
              <a:t>Goal: facilitate automated report generation on clinical variants</a:t>
            </a:r>
          </a:p>
        </p:txBody>
      </p:sp>
    </p:spTree>
    <p:extLst>
      <p:ext uri="{BB962C8B-B14F-4D97-AF65-F5344CB8AC3E}">
        <p14:creationId xmlns:p14="http://schemas.microsoft.com/office/powerpoint/2010/main" val="4013480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52400" y="228600"/>
            <a:ext cx="6068578" cy="6400800"/>
          </a:xfrm>
          <a:prstGeom prst="rect">
            <a:avLst/>
          </a:prstGeom>
        </p:spPr>
      </p:pic>
      <p:sp>
        <p:nvSpPr>
          <p:cNvPr id="11" name="Rectangle 10"/>
          <p:cNvSpPr/>
          <p:nvPr/>
        </p:nvSpPr>
        <p:spPr>
          <a:xfrm>
            <a:off x="6324600" y="381001"/>
            <a:ext cx="2438400" cy="4770537"/>
          </a:xfrm>
          <a:prstGeom prst="rect">
            <a:avLst/>
          </a:prstGeom>
        </p:spPr>
        <p:txBody>
          <a:bodyPr wrap="square">
            <a:spAutoFit/>
          </a:bodyPr>
          <a:lstStyle/>
          <a:p>
            <a:r>
              <a:rPr lang="en-US" sz="1600" b="1" dirty="0"/>
              <a:t>Features of CIViC</a:t>
            </a:r>
          </a:p>
          <a:p>
            <a:pPr marL="285750" indent="-285750">
              <a:buFont typeface="Arial"/>
              <a:buChar char="•"/>
            </a:pPr>
            <a:r>
              <a:rPr lang="en-US" sz="1600" dirty="0"/>
              <a:t>Browse evidence records for variant-drug-disease relationships as well as diagnostic and prognostic biomarkers</a:t>
            </a:r>
          </a:p>
          <a:p>
            <a:pPr marL="285750" indent="-285750">
              <a:buFont typeface="Arial"/>
              <a:buChar char="•"/>
            </a:pPr>
            <a:r>
              <a:rPr lang="en-US" sz="1600" dirty="0"/>
              <a:t>Curation/crowdsourcing interface</a:t>
            </a:r>
          </a:p>
          <a:p>
            <a:pPr marL="285750" indent="-285750">
              <a:buFont typeface="Arial"/>
              <a:buChar char="•"/>
            </a:pPr>
            <a:r>
              <a:rPr lang="en-US" sz="1600" dirty="0"/>
              <a:t>Expert review</a:t>
            </a:r>
          </a:p>
          <a:p>
            <a:pPr marL="285750" indent="-285750">
              <a:buFont typeface="Arial"/>
              <a:buChar char="•"/>
            </a:pPr>
            <a:r>
              <a:rPr lang="en-US" sz="1600" dirty="0"/>
              <a:t>Structured data model</a:t>
            </a:r>
          </a:p>
          <a:p>
            <a:pPr marL="285750" indent="-285750">
              <a:buFont typeface="Arial"/>
              <a:buChar char="•"/>
            </a:pPr>
            <a:r>
              <a:rPr lang="en-US" sz="1600" dirty="0"/>
              <a:t>Use of existing ontologies</a:t>
            </a:r>
          </a:p>
          <a:p>
            <a:pPr marL="285750" indent="-285750">
              <a:buFont typeface="Arial"/>
              <a:buChar char="•"/>
            </a:pPr>
            <a:r>
              <a:rPr lang="en-US" sz="1600" dirty="0"/>
              <a:t>JSON API to automate report generation</a:t>
            </a:r>
          </a:p>
        </p:txBody>
      </p:sp>
    </p:spTree>
    <p:extLst>
      <p:ext uri="{BB962C8B-B14F-4D97-AF65-F5344CB8AC3E}">
        <p14:creationId xmlns:p14="http://schemas.microsoft.com/office/powerpoint/2010/main" val="167130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a:t>Cancer genomics research has exploded with the rapid advances in DNA sequencing technologies</a:t>
            </a:r>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6837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and transcriptome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168704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Single nucleotide variants (SNVs) and insertions/deletions (</a:t>
            </a:r>
            <a:r>
              <a:rPr lang="en-US" sz="2000" dirty="0" err="1"/>
              <a:t>indels</a:t>
            </a:r>
            <a:r>
              <a:rPr lang="en-US" sz="2000" dirty="0"/>
              <a:t>) appear as short alignment discrepancies from reference genome</a:t>
            </a:r>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711201" y="1052220"/>
            <a:ext cx="7535581" cy="5153085"/>
          </a:xfrm>
        </p:spPr>
      </p:pic>
      <p:cxnSp>
        <p:nvCxnSpPr>
          <p:cNvPr id="22" name="Straight Arrow Connector 21"/>
          <p:cNvCxnSpPr/>
          <p:nvPr/>
        </p:nvCxnSpPr>
        <p:spPr>
          <a:xfrm flipH="1">
            <a:off x="5272486" y="3103290"/>
            <a:ext cx="2974297" cy="8072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3986114" y="5878177"/>
            <a:ext cx="498341" cy="5870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5310585" y="5694429"/>
            <a:ext cx="731750"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934279" y="4064415"/>
            <a:ext cx="554607" cy="2893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082108" y="3811221"/>
            <a:ext cx="949899" cy="276999"/>
          </a:xfrm>
          <a:prstGeom prst="rect">
            <a:avLst/>
          </a:prstGeom>
          <a:noFill/>
        </p:spPr>
        <p:txBody>
          <a:bodyPr wrap="none" rtlCol="0">
            <a:spAutoFit/>
          </a:bodyPr>
          <a:lstStyle/>
          <a:p>
            <a:r>
              <a:rPr lang="en-US" sz="1200" dirty="0"/>
              <a:t>Single read</a:t>
            </a:r>
          </a:p>
        </p:txBody>
      </p:sp>
      <p:sp>
        <p:nvSpPr>
          <p:cNvPr id="41" name="TextBox 40"/>
          <p:cNvSpPr txBox="1"/>
          <p:nvPr/>
        </p:nvSpPr>
        <p:spPr>
          <a:xfrm>
            <a:off x="5567385" y="6281166"/>
            <a:ext cx="1571238" cy="276999"/>
          </a:xfrm>
          <a:prstGeom prst="rect">
            <a:avLst/>
          </a:prstGeom>
          <a:noFill/>
        </p:spPr>
        <p:txBody>
          <a:bodyPr wrap="none" rtlCol="0">
            <a:spAutoFit/>
          </a:bodyPr>
          <a:lstStyle/>
          <a:p>
            <a:r>
              <a:rPr lang="en-US" sz="1200" dirty="0"/>
              <a:t>Reference sequence</a:t>
            </a:r>
          </a:p>
        </p:txBody>
      </p:sp>
      <p:sp>
        <p:nvSpPr>
          <p:cNvPr id="43" name="TextBox 42"/>
          <p:cNvSpPr txBox="1"/>
          <p:nvPr/>
        </p:nvSpPr>
        <p:spPr>
          <a:xfrm>
            <a:off x="3305386" y="6424713"/>
            <a:ext cx="946744" cy="276999"/>
          </a:xfrm>
          <a:prstGeom prst="rect">
            <a:avLst/>
          </a:prstGeom>
          <a:noFill/>
        </p:spPr>
        <p:txBody>
          <a:bodyPr wrap="none" rtlCol="0">
            <a:spAutoFit/>
          </a:bodyPr>
          <a:lstStyle/>
          <a:p>
            <a:r>
              <a:rPr lang="en-US" sz="1200" dirty="0"/>
              <a:t>Amino acid</a:t>
            </a:r>
          </a:p>
        </p:txBody>
      </p:sp>
      <p:sp>
        <p:nvSpPr>
          <p:cNvPr id="58" name="TextBox 57"/>
          <p:cNvSpPr txBox="1"/>
          <p:nvPr/>
        </p:nvSpPr>
        <p:spPr>
          <a:xfrm>
            <a:off x="7626331" y="2685333"/>
            <a:ext cx="1573937" cy="461665"/>
          </a:xfrm>
          <a:prstGeom prst="rect">
            <a:avLst/>
          </a:prstGeom>
          <a:noFill/>
        </p:spPr>
        <p:txBody>
          <a:bodyPr wrap="square" rtlCol="0">
            <a:spAutoFit/>
          </a:bodyPr>
          <a:lstStyle/>
          <a:p>
            <a:pPr algn="ctr"/>
            <a:r>
              <a:rPr lang="en-US" sz="1200" dirty="0"/>
              <a:t>Variant allele frequency</a:t>
            </a:r>
          </a:p>
        </p:txBody>
      </p:sp>
      <p:cxnSp>
        <p:nvCxnSpPr>
          <p:cNvPr id="59" name="Straight Arrow Connector 58"/>
          <p:cNvCxnSpPr/>
          <p:nvPr/>
        </p:nvCxnSpPr>
        <p:spPr>
          <a:xfrm flipH="1" flipV="1">
            <a:off x="5310587" y="4967992"/>
            <a:ext cx="2773351" cy="1443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970688" y="4778322"/>
            <a:ext cx="997405" cy="646331"/>
          </a:xfrm>
          <a:prstGeom prst="rect">
            <a:avLst/>
          </a:prstGeom>
          <a:noFill/>
        </p:spPr>
        <p:txBody>
          <a:bodyPr wrap="square" rtlCol="0">
            <a:spAutoFit/>
          </a:bodyPr>
          <a:lstStyle/>
          <a:p>
            <a:pPr algn="ctr"/>
            <a:r>
              <a:rPr lang="en-US" sz="1200" dirty="0"/>
              <a:t>Variant supporting read</a:t>
            </a:r>
          </a:p>
        </p:txBody>
      </p:sp>
      <p:sp>
        <p:nvSpPr>
          <p:cNvPr id="17" name="TextBox 16"/>
          <p:cNvSpPr txBox="1"/>
          <p:nvPr/>
        </p:nvSpPr>
        <p:spPr>
          <a:xfrm>
            <a:off x="900619" y="28331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8" name="TextBox 17"/>
          <p:cNvSpPr txBox="1"/>
          <p:nvPr/>
        </p:nvSpPr>
        <p:spPr>
          <a:xfrm>
            <a:off x="900619" y="4573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330630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Copy number variants (CNVs) appear as deviations from in alignment “depth” or “coverage”</a:t>
            </a:r>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a:t>KRAS amplification in a metastatic breast cancer</a:t>
            </a:r>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199718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Structural variants (SVs) can be identified using a combination of coverage and discordant read alignments</a:t>
            </a:r>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1805837" y="1150989"/>
            <a:ext cx="1043274" cy="400110"/>
          </a:xfrm>
          <a:prstGeom prst="rect">
            <a:avLst/>
          </a:prstGeom>
          <a:noFill/>
        </p:spPr>
        <p:txBody>
          <a:bodyPr wrap="none" rtlCol="0">
            <a:spAutoFit/>
          </a:bodyPr>
          <a:lstStyle/>
          <a:p>
            <a:r>
              <a:rPr lang="en-US" sz="2000" b="1" dirty="0"/>
              <a:t>Normal</a:t>
            </a:r>
          </a:p>
        </p:txBody>
      </p:sp>
      <p:sp>
        <p:nvSpPr>
          <p:cNvPr id="10" name="TextBox 9"/>
          <p:cNvSpPr txBox="1"/>
          <p:nvPr/>
        </p:nvSpPr>
        <p:spPr>
          <a:xfrm>
            <a:off x="6264411" y="1150989"/>
            <a:ext cx="966931" cy="400110"/>
          </a:xfrm>
          <a:prstGeom prst="rect">
            <a:avLst/>
          </a:prstGeom>
          <a:noFill/>
        </p:spPr>
        <p:txBody>
          <a:bodyPr wrap="none" rtlCol="0">
            <a:spAutoFit/>
          </a:bodyPr>
          <a:lstStyle/>
          <a:p>
            <a:r>
              <a:rPr lang="en-US" sz="2000" b="1" dirty="0"/>
              <a:t>Tumor</a:t>
            </a:r>
          </a:p>
        </p:txBody>
      </p:sp>
      <p:sp>
        <p:nvSpPr>
          <p:cNvPr id="11" name="TextBox 10"/>
          <p:cNvSpPr txBox="1"/>
          <p:nvPr/>
        </p:nvSpPr>
        <p:spPr>
          <a:xfrm>
            <a:off x="396884" y="1650820"/>
            <a:ext cx="1138315" cy="369332"/>
          </a:xfrm>
          <a:prstGeom prst="rect">
            <a:avLst/>
          </a:prstGeom>
          <a:noFill/>
        </p:spPr>
        <p:txBody>
          <a:bodyPr wrap="none" rtlCol="0">
            <a:spAutoFit/>
          </a:bodyPr>
          <a:lstStyle/>
          <a:p>
            <a:r>
              <a:rPr lang="en-US" dirty="0"/>
              <a:t>Coverage</a:t>
            </a:r>
          </a:p>
        </p:txBody>
      </p:sp>
      <p:sp>
        <p:nvSpPr>
          <p:cNvPr id="12" name="TextBox 11"/>
          <p:cNvSpPr txBox="1"/>
          <p:nvPr/>
        </p:nvSpPr>
        <p:spPr>
          <a:xfrm>
            <a:off x="5325534" y="5238632"/>
            <a:ext cx="2667354" cy="369332"/>
          </a:xfrm>
          <a:prstGeom prst="rect">
            <a:avLst/>
          </a:prstGeom>
          <a:noFill/>
        </p:spPr>
        <p:txBody>
          <a:bodyPr wrap="none" rtlCol="0">
            <a:spAutoFit/>
          </a:bodyPr>
          <a:lstStyle/>
          <a:p>
            <a:r>
              <a:rPr lang="en-US" dirty="0"/>
              <a:t>Discordant read support</a:t>
            </a:r>
          </a:p>
        </p:txBody>
      </p:sp>
      <p:sp>
        <p:nvSpPr>
          <p:cNvPr id="14" name="TextBox 13"/>
          <p:cNvSpPr txBox="1"/>
          <p:nvPr/>
        </p:nvSpPr>
        <p:spPr>
          <a:xfrm>
            <a:off x="390782" y="5724814"/>
            <a:ext cx="8321504" cy="646331"/>
          </a:xfrm>
          <a:prstGeom prst="rect">
            <a:avLst/>
          </a:prstGeom>
          <a:noFill/>
        </p:spPr>
        <p:txBody>
          <a:bodyPr wrap="square" rtlCol="0">
            <a:spAutoFit/>
          </a:bodyPr>
          <a:lstStyle/>
          <a:p>
            <a:r>
              <a:rPr lang="en-US" dirty="0"/>
              <a:t>A Chr1-Chr10 (TBX19-SUFU) unbalanced translocation identified in an adult acute lymphocytic leukemia.</a:t>
            </a:r>
          </a:p>
        </p:txBody>
      </p:sp>
      <p:sp>
        <p:nvSpPr>
          <p:cNvPr id="13" name="TextBox 12"/>
          <p:cNvSpPr txBox="1"/>
          <p:nvPr/>
        </p:nvSpPr>
        <p:spPr>
          <a:xfrm>
            <a:off x="4756378" y="1650820"/>
            <a:ext cx="1138315" cy="369332"/>
          </a:xfrm>
          <a:prstGeom prst="rect">
            <a:avLst/>
          </a:prstGeom>
          <a:noFill/>
        </p:spPr>
        <p:txBody>
          <a:bodyPr wrap="none" rtlCol="0">
            <a:spAutoFit/>
          </a:bodyPr>
          <a:lstStyle/>
          <a:p>
            <a:r>
              <a:rPr lang="en-US" dirty="0"/>
              <a:t>Coverage</a:t>
            </a:r>
          </a:p>
        </p:txBody>
      </p:sp>
      <p:sp>
        <p:nvSpPr>
          <p:cNvPr id="16" name="TextBox 15"/>
          <p:cNvSpPr txBox="1"/>
          <p:nvPr/>
        </p:nvSpPr>
        <p:spPr>
          <a:xfrm>
            <a:off x="998861" y="5238632"/>
            <a:ext cx="2667354" cy="369332"/>
          </a:xfrm>
          <a:prstGeom prst="rect">
            <a:avLst/>
          </a:prstGeom>
          <a:noFill/>
        </p:spPr>
        <p:txBody>
          <a:bodyPr wrap="none" rtlCol="0">
            <a:spAutoFit/>
          </a:bodyPr>
          <a:lstStyle/>
          <a:p>
            <a:r>
              <a:rPr lang="en-US" dirty="0"/>
              <a:t>Discordant read support</a:t>
            </a:r>
          </a:p>
        </p:txBody>
      </p:sp>
      <p:sp>
        <p:nvSpPr>
          <p:cNvPr id="17" name="TextBox 16"/>
          <p:cNvSpPr txBox="1"/>
          <p:nvPr/>
        </p:nvSpPr>
        <p:spPr>
          <a:xfrm>
            <a:off x="229245" y="3854643"/>
            <a:ext cx="659631" cy="369332"/>
          </a:xfrm>
          <a:prstGeom prst="rect">
            <a:avLst/>
          </a:prstGeom>
          <a:noFill/>
        </p:spPr>
        <p:txBody>
          <a:bodyPr wrap="none" rtlCol="0">
            <a:spAutoFit/>
          </a:bodyPr>
          <a:lstStyle/>
          <a:p>
            <a:r>
              <a:rPr lang="en-US" dirty="0"/>
              <a:t>Chr1</a:t>
            </a:r>
          </a:p>
        </p:txBody>
      </p:sp>
      <p:sp>
        <p:nvSpPr>
          <p:cNvPr id="18" name="TextBox 17"/>
          <p:cNvSpPr txBox="1"/>
          <p:nvPr/>
        </p:nvSpPr>
        <p:spPr>
          <a:xfrm>
            <a:off x="168717" y="4620359"/>
            <a:ext cx="780682" cy="369332"/>
          </a:xfrm>
          <a:prstGeom prst="rect">
            <a:avLst/>
          </a:prstGeom>
          <a:noFill/>
        </p:spPr>
        <p:txBody>
          <a:bodyPr wrap="none" rtlCol="0">
            <a:spAutoFit/>
          </a:bodyPr>
          <a:lstStyle/>
          <a:p>
            <a:r>
              <a:rPr lang="en-US" dirty="0"/>
              <a:t>Chr10</a:t>
            </a:r>
          </a:p>
        </p:txBody>
      </p:sp>
      <p:sp>
        <p:nvSpPr>
          <p:cNvPr id="19" name="TextBox 18"/>
          <p:cNvSpPr txBox="1"/>
          <p:nvPr/>
        </p:nvSpPr>
        <p:spPr>
          <a:xfrm rot="16200000">
            <a:off x="-105422" y="2204064"/>
            <a:ext cx="582837" cy="307777"/>
          </a:xfrm>
          <a:prstGeom prst="rect">
            <a:avLst/>
          </a:prstGeom>
          <a:solidFill>
            <a:schemeClr val="bg1"/>
          </a:solidFill>
        </p:spPr>
        <p:txBody>
          <a:bodyPr wrap="none" rtlCol="0">
            <a:spAutoFit/>
          </a:bodyPr>
          <a:lstStyle/>
          <a:p>
            <a:r>
              <a:rPr lang="en-US" sz="1400" b="1" dirty="0"/>
              <a:t>Chr1</a:t>
            </a:r>
          </a:p>
        </p:txBody>
      </p:sp>
      <p:sp>
        <p:nvSpPr>
          <p:cNvPr id="20" name="TextBox 19"/>
          <p:cNvSpPr txBox="1"/>
          <p:nvPr/>
        </p:nvSpPr>
        <p:spPr>
          <a:xfrm rot="16200000">
            <a:off x="-158023" y="3015893"/>
            <a:ext cx="688034" cy="307777"/>
          </a:xfrm>
          <a:prstGeom prst="rect">
            <a:avLst/>
          </a:prstGeom>
          <a:solidFill>
            <a:schemeClr val="bg1"/>
          </a:solidFill>
        </p:spPr>
        <p:txBody>
          <a:bodyPr wrap="none" rtlCol="0">
            <a:spAutoFit/>
          </a:bodyPr>
          <a:lstStyle/>
          <a:p>
            <a:r>
              <a:rPr lang="en-US" sz="1400" b="1" dirty="0"/>
              <a:t>Chr10</a:t>
            </a:r>
          </a:p>
        </p:txBody>
      </p:sp>
    </p:spTree>
    <p:extLst>
      <p:ext uri="{BB962C8B-B14F-4D97-AF65-F5344CB8AC3E}">
        <p14:creationId xmlns:p14="http://schemas.microsoft.com/office/powerpoint/2010/main" val="2983015867"/>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699</TotalTime>
  <Words>4037</Words>
  <Application>Microsoft Macintosh PowerPoint</Application>
  <PresentationFormat>On-screen Show (4:3)</PresentationFormat>
  <Paragraphs>380</Paragraphs>
  <Slides>42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Trebuchet MS</vt:lpstr>
      <vt:lpstr>Verdana</vt:lpstr>
      <vt:lpstr>MGI_PPT_template_4-3_v1b</vt:lpstr>
      <vt:lpstr>GenViz Module 5: Variant annotation and interpretation</vt:lpstr>
      <vt:lpstr>PowerPoint Presentation</vt:lpstr>
      <vt:lpstr>Learning objectives of the course</vt:lpstr>
      <vt:lpstr>Learning objectives of module 5</vt:lpstr>
      <vt:lpstr>Cancer genomics research has exploded with the rapid advances in DNA sequencing technologies</vt:lpstr>
      <vt:lpstr>Whole genome, exome and transcriptome sequencing allows us to detect and confirm many different variant types</vt:lpstr>
      <vt:lpstr>Single nucleotide variants (SNVs) and insertions/deletions (indels) appear as short alignment discrepancies from reference genome</vt:lpstr>
      <vt:lpstr>Copy number variants (CNVs) appear as deviations from in alignment “depth” or “coverage”</vt:lpstr>
      <vt:lpstr>Structural variants (SVs) can be identified using a combination of coverage and discordant read alignments</vt:lpstr>
      <vt:lpstr>Expressed gene fusions can be identified by discordant read alignments spanning known exons from RNA-seq data </vt:lpstr>
      <vt:lpstr>RNA-seq can also reveal the splicing consequence of somatic mutations detected in WGS</vt:lpstr>
      <vt:lpstr>Tumor genome analysis will typically reveal dozens to thousands of alterations of multiple types</vt:lpstr>
      <vt:lpstr>Despite remaining challenges, most aspects of sequencing and analysis have been standardized and streamlined</vt:lpstr>
      <vt:lpstr>Interpretation of genomic alterations in the context of the clinical relevance remains the major bottleneck</vt:lpstr>
      <vt:lpstr>Variant analysis/interpretation starts with a raw variant list (VCF file)</vt:lpstr>
      <vt:lpstr>How do we interpret these variants?</vt:lpstr>
      <vt:lpstr>Important concepts in the interpretation of variants</vt:lpstr>
      <vt:lpstr>Somatic mutation vs. germline mutation vs. germline polymorphism</vt:lpstr>
      <vt:lpstr>Somatic versus germline demonstration</vt:lpstr>
      <vt:lpstr>False positives</vt:lpstr>
      <vt:lpstr>Example of a high quality somatic variant</vt:lpstr>
      <vt:lpstr>Example of a low quality somatic variant</vt:lpstr>
      <vt:lpstr>Variant allele frequency (VAF)</vt:lpstr>
      <vt:lpstr>Dominant clone vs. sub-clonal (and driver vs. passenger)</vt:lpstr>
      <vt:lpstr>Gain-of-function vs. Loss-of-function</vt:lpstr>
      <vt:lpstr>Gain-of-function vs. Loss-of-function</vt:lpstr>
      <vt:lpstr>Gain-of-function vs. Loss-of-function</vt:lpstr>
      <vt:lpstr>Gain-of-function “hotspots” may be missed in 2D but seen in 3D models of protein structure</vt:lpstr>
      <vt:lpstr>Recurrent vs. random/background mutation</vt:lpstr>
      <vt:lpstr>Human disease variation resources and initiatives</vt:lpstr>
      <vt:lpstr>Cancer variation resources: TCGA and ICGC have sequenced 10,000s of exomes, 1,000s of whole genomes</vt:lpstr>
      <vt:lpstr>Exploring cancer mutation data portals</vt:lpstr>
      <vt:lpstr>Non-human variation resources</vt:lpstr>
      <vt:lpstr>Deleterious vs. tolerated (functional vs. non-functional)</vt:lpstr>
      <vt:lpstr>A ‘waterfall’ plot is one way to visualize the pattern of recurrence in a cohort</vt:lpstr>
      <vt:lpstr>Functional relevance to cancer biology?</vt:lpstr>
      <vt:lpstr>Clinically relevant?</vt:lpstr>
      <vt:lpstr>Providing current and comprehensive interpretations of clinical significance of variants is a non-trivial task </vt:lpstr>
      <vt:lpstr>Resources to help interpret clinical relevance</vt:lpstr>
      <vt:lpstr>Resources providing clinical interpretations of mutations are the most lacking</vt:lpstr>
      <vt:lpstr>CIViC was created to fill gaps in these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Griffith, Malachi</cp:lastModifiedBy>
  <cp:revision>29</cp:revision>
  <dcterms:created xsi:type="dcterms:W3CDTF">2015-05-07T20:45:54Z</dcterms:created>
  <dcterms:modified xsi:type="dcterms:W3CDTF">2019-04-11T07:33:00Z</dcterms:modified>
</cp:coreProperties>
</file>